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K Grotesk Medium" charset="1" panose="00000600000000000000"/>
      <p:regular r:id="rId19"/>
    </p:embeddedFont>
    <p:embeddedFont>
      <p:font typeface="HK Grotesk Bold" charset="1" panose="00000800000000000000"/>
      <p:regular r:id="rId20"/>
    </p:embeddedFont>
    <p:embeddedFont>
      <p:font typeface="Arimo" charset="1" panose="020B0604020202020204"/>
      <p:regular r:id="rId21"/>
    </p:embeddedFont>
    <p:embeddedFont>
      <p:font typeface="Archivo Black" charset="1" panose="020B0A03020202020B04"/>
      <p:regular r:id="rId22"/>
    </p:embeddedFont>
    <p:embeddedFont>
      <p:font typeface="HK Grotesk" charset="1" panose="00000500000000000000"/>
      <p:regular r:id="rId23"/>
    </p:embeddedFont>
    <p:embeddedFont>
      <p:font typeface="Canva Sans Bold" charset="1" panose="020B08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1.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https://konnectinsights.com/blogs/social-analytics-applications-in-marketing/#:~:text=Social%20media%20analytics%20allows%20businesses,data%2Ddriven%20adjustments%20as%20needed." TargetMode="External" Type="http://schemas.openxmlformats.org/officeDocument/2006/relationships/hyperlink"/><Relationship Id="rId3" Target="https://www.sprinklr.com/blog/social-media-analytics-best-practices/" TargetMode="External" Type="http://schemas.openxmlformats.org/officeDocument/2006/relationships/hyperlink"/><Relationship Id="rId4" Target="https://innovatureinc.com/big-data-and-social-media-for-better-marketing/#:~:text=Social%20media%20platforms%20use%20big%20data%20to%20power%20content%20recommendation,ultimately%20benefiting%20its%20advertising%20revenue." TargetMode="External" Type="http://schemas.openxmlformats.org/officeDocument/2006/relationships/hyperlink"/><Relationship Id="rId5" Target="https://www.forbes.com/advisor/business/social-media-statistics/" TargetMode="External" Type="http://schemas.openxmlformats.org/officeDocument/2006/relationships/hyperlink"/><Relationship Id="rId6" Target="https://sproutsocial.com/insights/social-media-analytics-tools/" TargetMode="External" Type="http://schemas.openxmlformats.org/officeDocument/2006/relationships/hyperlink"/><Relationship Id="rId7" Target="https://sproutsocial.com/insights/social-media-statistics/"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 Id="rId3" Target="../media/image12.gif" Type="http://schemas.openxmlformats.org/officeDocument/2006/relationships/image"/><Relationship Id="rId4" Target="../media/image13.gif" Type="http://schemas.openxmlformats.org/officeDocument/2006/relationships/image"/><Relationship Id="rId5" Target="../media/image14.gif" Type="http://schemas.openxmlformats.org/officeDocument/2006/relationships/image"/><Relationship Id="rId6" Target="../media/image15.gif" Type="http://schemas.openxmlformats.org/officeDocument/2006/relationships/image"/><Relationship Id="rId7" Target="../media/image16.gif" Type="http://schemas.openxmlformats.org/officeDocument/2006/relationships/image"/><Relationship Id="rId8" Target="../media/image17.gif" Type="http://schemas.openxmlformats.org/officeDocument/2006/relationships/image"/><Relationship Id="rId9" Target="../media/image18.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389432"/>
            <a:ext cx="2655807" cy="1106586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39499"/>
            <a:ext cx="3216872" cy="11287270"/>
          </a:xfrm>
          <a:prstGeom prst="rect">
            <a:avLst/>
          </a:prstGeom>
        </p:spPr>
      </p:pic>
      <p:grpSp>
        <p:nvGrpSpPr>
          <p:cNvPr name="Group 4" id="4"/>
          <p:cNvGrpSpPr/>
          <p:nvPr/>
        </p:nvGrpSpPr>
        <p:grpSpPr>
          <a:xfrm rot="0">
            <a:off x="2271738" y="86663"/>
            <a:ext cx="13744548" cy="2158956"/>
            <a:chOff x="0" y="0"/>
            <a:chExt cx="13031868" cy="2047010"/>
          </a:xfrm>
        </p:grpSpPr>
        <p:sp>
          <p:nvSpPr>
            <p:cNvPr name="Freeform 5" id="5"/>
            <p:cNvSpPr/>
            <p:nvPr/>
          </p:nvSpPr>
          <p:spPr>
            <a:xfrm flipH="false" flipV="false" rot="0">
              <a:off x="0" y="0"/>
              <a:ext cx="13031978" cy="2021332"/>
            </a:xfrm>
            <a:custGeom>
              <a:avLst/>
              <a:gdLst/>
              <a:ahLst/>
              <a:cxnLst/>
              <a:rect r="r" b="b" t="t" l="l"/>
              <a:pathLst>
                <a:path h="2021332" w="13031978">
                  <a:moveTo>
                    <a:pt x="13018263" y="27051"/>
                  </a:moveTo>
                  <a:lnTo>
                    <a:pt x="13589" y="27051"/>
                  </a:lnTo>
                  <a:lnTo>
                    <a:pt x="13589" y="13589"/>
                  </a:lnTo>
                  <a:lnTo>
                    <a:pt x="27051" y="13589"/>
                  </a:lnTo>
                  <a:lnTo>
                    <a:pt x="27051" y="1633347"/>
                  </a:lnTo>
                  <a:lnTo>
                    <a:pt x="13589" y="1633347"/>
                  </a:lnTo>
                  <a:lnTo>
                    <a:pt x="13589" y="1619758"/>
                  </a:lnTo>
                  <a:cubicBezTo>
                    <a:pt x="2812415" y="1619758"/>
                    <a:pt x="4406773" y="1734058"/>
                    <a:pt x="5833237" y="1836420"/>
                  </a:cubicBezTo>
                  <a:cubicBezTo>
                    <a:pt x="6987921" y="1919224"/>
                    <a:pt x="8032242" y="1994154"/>
                    <a:pt x="9516618" y="1994154"/>
                  </a:cubicBezTo>
                  <a:cubicBezTo>
                    <a:pt x="10459212" y="1994154"/>
                    <a:pt x="11579225" y="1963928"/>
                    <a:pt x="13017627" y="1886331"/>
                  </a:cubicBezTo>
                  <a:lnTo>
                    <a:pt x="13018390" y="1899920"/>
                  </a:lnTo>
                  <a:lnTo>
                    <a:pt x="13004800" y="1899920"/>
                  </a:lnTo>
                  <a:lnTo>
                    <a:pt x="13004800" y="13589"/>
                  </a:lnTo>
                  <a:lnTo>
                    <a:pt x="13018390" y="13589"/>
                  </a:lnTo>
                  <a:lnTo>
                    <a:pt x="13018390" y="27051"/>
                  </a:lnTo>
                  <a:moveTo>
                    <a:pt x="13018390" y="0"/>
                  </a:moveTo>
                  <a:cubicBezTo>
                    <a:pt x="13025882" y="0"/>
                    <a:pt x="13031978" y="6096"/>
                    <a:pt x="13031978" y="13589"/>
                  </a:cubicBezTo>
                  <a:lnTo>
                    <a:pt x="13031978" y="1899920"/>
                  </a:lnTo>
                  <a:cubicBezTo>
                    <a:pt x="13031978" y="1907159"/>
                    <a:pt x="13026389" y="1913001"/>
                    <a:pt x="13019151" y="1913509"/>
                  </a:cubicBezTo>
                  <a:cubicBezTo>
                    <a:pt x="11580368" y="1991106"/>
                    <a:pt x="10459847" y="2021332"/>
                    <a:pt x="9516618" y="2021332"/>
                  </a:cubicBezTo>
                  <a:cubicBezTo>
                    <a:pt x="8031226" y="2021332"/>
                    <a:pt x="6986143" y="1946402"/>
                    <a:pt x="5831332" y="1863598"/>
                  </a:cubicBezTo>
                  <a:cubicBezTo>
                    <a:pt x="4405122" y="1761363"/>
                    <a:pt x="2811526" y="1647063"/>
                    <a:pt x="13589" y="1647063"/>
                  </a:cubicBezTo>
                  <a:cubicBezTo>
                    <a:pt x="6096" y="1647063"/>
                    <a:pt x="0" y="1640967"/>
                    <a:pt x="0" y="1633474"/>
                  </a:cubicBezTo>
                  <a:lnTo>
                    <a:pt x="0" y="13589"/>
                  </a:lnTo>
                  <a:cubicBezTo>
                    <a:pt x="0" y="6096"/>
                    <a:pt x="6096" y="0"/>
                    <a:pt x="13589" y="0"/>
                  </a:cubicBezTo>
                  <a:lnTo>
                    <a:pt x="13018390" y="0"/>
                  </a:lnTo>
                  <a:close/>
                </a:path>
              </a:pathLst>
            </a:custGeom>
            <a:solidFill>
              <a:srgbClr val="0B5394"/>
            </a:solidFill>
          </p:spPr>
        </p:sp>
      </p:grpSp>
      <p:grpSp>
        <p:nvGrpSpPr>
          <p:cNvPr name="Group 6" id="6"/>
          <p:cNvGrpSpPr/>
          <p:nvPr/>
        </p:nvGrpSpPr>
        <p:grpSpPr>
          <a:xfrm rot="0">
            <a:off x="0" y="0"/>
            <a:ext cx="18288000" cy="2130381"/>
            <a:chOff x="0" y="0"/>
            <a:chExt cx="17339733" cy="2019917"/>
          </a:xfrm>
        </p:grpSpPr>
        <p:sp>
          <p:nvSpPr>
            <p:cNvPr name="Freeform 7" id="7"/>
            <p:cNvSpPr/>
            <p:nvPr/>
          </p:nvSpPr>
          <p:spPr>
            <a:xfrm flipH="false" flipV="false" rot="0">
              <a:off x="0" y="0"/>
              <a:ext cx="17339759" cy="2237105"/>
            </a:xfrm>
            <a:custGeom>
              <a:avLst/>
              <a:gdLst/>
              <a:ahLst/>
              <a:cxnLst/>
              <a:rect r="r" b="b" t="t" l="l"/>
              <a:pathLst>
                <a:path h="2237105" w="17339759">
                  <a:moveTo>
                    <a:pt x="17339759" y="0"/>
                  </a:moveTo>
                  <a:lnTo>
                    <a:pt x="0" y="0"/>
                  </a:lnTo>
                  <a:lnTo>
                    <a:pt x="0" y="1619885"/>
                  </a:lnTo>
                  <a:cubicBezTo>
                    <a:pt x="8669884" y="1619885"/>
                    <a:pt x="8669884" y="2237105"/>
                    <a:pt x="17339759" y="1886458"/>
                  </a:cubicBezTo>
                  <a:close/>
                </a:path>
              </a:pathLst>
            </a:custGeom>
            <a:solidFill>
              <a:srgbClr val="0B5394"/>
            </a:solidFill>
          </p:spPr>
        </p:sp>
      </p:grpSp>
      <p:grpSp>
        <p:nvGrpSpPr>
          <p:cNvPr name="Group 8" id="8"/>
          <p:cNvGrpSpPr/>
          <p:nvPr/>
        </p:nvGrpSpPr>
        <p:grpSpPr>
          <a:xfrm rot="0">
            <a:off x="-209434" y="8865562"/>
            <a:ext cx="18497434" cy="1435725"/>
            <a:chOff x="0" y="0"/>
            <a:chExt cx="17538307" cy="1361280"/>
          </a:xfrm>
        </p:grpSpPr>
        <p:sp>
          <p:nvSpPr>
            <p:cNvPr name="Freeform 9" id="9"/>
            <p:cNvSpPr/>
            <p:nvPr/>
          </p:nvSpPr>
          <p:spPr>
            <a:xfrm flipH="false" flipV="false" rot="0">
              <a:off x="18266" y="13589"/>
              <a:ext cx="17501838" cy="1334135"/>
            </a:xfrm>
            <a:custGeom>
              <a:avLst/>
              <a:gdLst/>
              <a:ahLst/>
              <a:cxnLst/>
              <a:rect r="r" b="b" t="t" l="l"/>
              <a:pathLst>
                <a:path h="1334135" w="17501838">
                  <a:moveTo>
                    <a:pt x="228239" y="0"/>
                  </a:moveTo>
                  <a:lnTo>
                    <a:pt x="17273599" y="0"/>
                  </a:lnTo>
                  <a:cubicBezTo>
                    <a:pt x="17399753" y="0"/>
                    <a:pt x="17501838" y="74676"/>
                    <a:pt x="17501838" y="166751"/>
                  </a:cubicBezTo>
                  <a:lnTo>
                    <a:pt x="17501838" y="1334135"/>
                  </a:lnTo>
                  <a:lnTo>
                    <a:pt x="0" y="1334135"/>
                  </a:lnTo>
                  <a:lnTo>
                    <a:pt x="0" y="166751"/>
                  </a:lnTo>
                  <a:cubicBezTo>
                    <a:pt x="0" y="74676"/>
                    <a:pt x="102255" y="0"/>
                    <a:pt x="228239" y="0"/>
                  </a:cubicBezTo>
                  <a:close/>
                </a:path>
              </a:pathLst>
            </a:custGeom>
            <a:solidFill>
              <a:srgbClr val="0B5394"/>
            </a:solidFill>
          </p:spPr>
        </p:sp>
        <p:sp>
          <p:nvSpPr>
            <p:cNvPr name="Freeform 10" id="10"/>
            <p:cNvSpPr/>
            <p:nvPr/>
          </p:nvSpPr>
          <p:spPr>
            <a:xfrm flipH="false" flipV="false" rot="0">
              <a:off x="0" y="0"/>
              <a:ext cx="17538354" cy="1361313"/>
            </a:xfrm>
            <a:custGeom>
              <a:avLst/>
              <a:gdLst/>
              <a:ahLst/>
              <a:cxnLst/>
              <a:rect r="r" b="b" t="t" l="l"/>
              <a:pathLst>
                <a:path h="1361313" w="17538354">
                  <a:moveTo>
                    <a:pt x="246505" y="0"/>
                  </a:moveTo>
                  <a:lnTo>
                    <a:pt x="17291865" y="0"/>
                  </a:lnTo>
                  <a:lnTo>
                    <a:pt x="17291865" y="13589"/>
                  </a:lnTo>
                  <a:lnTo>
                    <a:pt x="17291865" y="0"/>
                  </a:lnTo>
                  <a:cubicBezTo>
                    <a:pt x="17427750" y="0"/>
                    <a:pt x="17538354" y="80518"/>
                    <a:pt x="17538354" y="180340"/>
                  </a:cubicBezTo>
                  <a:lnTo>
                    <a:pt x="17520104" y="180340"/>
                  </a:lnTo>
                  <a:lnTo>
                    <a:pt x="17538354" y="180340"/>
                  </a:lnTo>
                  <a:lnTo>
                    <a:pt x="17538354" y="1347724"/>
                  </a:lnTo>
                  <a:cubicBezTo>
                    <a:pt x="17538354" y="1355217"/>
                    <a:pt x="17530176" y="1361313"/>
                    <a:pt x="17520104" y="1361313"/>
                  </a:cubicBezTo>
                  <a:lnTo>
                    <a:pt x="18266" y="1361313"/>
                  </a:lnTo>
                  <a:cubicBezTo>
                    <a:pt x="8194" y="1361313"/>
                    <a:pt x="0" y="1355217"/>
                    <a:pt x="0" y="1347724"/>
                  </a:cubicBezTo>
                  <a:lnTo>
                    <a:pt x="0" y="180340"/>
                  </a:lnTo>
                  <a:lnTo>
                    <a:pt x="18266" y="180340"/>
                  </a:lnTo>
                  <a:lnTo>
                    <a:pt x="0" y="180340"/>
                  </a:lnTo>
                  <a:cubicBezTo>
                    <a:pt x="0" y="80518"/>
                    <a:pt x="110620" y="0"/>
                    <a:pt x="246505" y="0"/>
                  </a:cubicBezTo>
                  <a:cubicBezTo>
                    <a:pt x="251967" y="0"/>
                    <a:pt x="257259" y="1905"/>
                    <a:pt x="260674" y="5080"/>
                  </a:cubicBezTo>
                  <a:lnTo>
                    <a:pt x="246505" y="13589"/>
                  </a:lnTo>
                  <a:lnTo>
                    <a:pt x="246505" y="0"/>
                  </a:lnTo>
                  <a:moveTo>
                    <a:pt x="246505" y="27051"/>
                  </a:moveTo>
                  <a:cubicBezTo>
                    <a:pt x="241042" y="27051"/>
                    <a:pt x="235750" y="25146"/>
                    <a:pt x="232336" y="21971"/>
                  </a:cubicBezTo>
                  <a:lnTo>
                    <a:pt x="246505" y="13462"/>
                  </a:lnTo>
                  <a:lnTo>
                    <a:pt x="246505" y="27051"/>
                  </a:lnTo>
                  <a:cubicBezTo>
                    <a:pt x="130251" y="27051"/>
                    <a:pt x="36361" y="95885"/>
                    <a:pt x="36361" y="180340"/>
                  </a:cubicBezTo>
                  <a:lnTo>
                    <a:pt x="36361" y="1347724"/>
                  </a:lnTo>
                  <a:lnTo>
                    <a:pt x="18266" y="1347724"/>
                  </a:lnTo>
                  <a:lnTo>
                    <a:pt x="18266" y="1334135"/>
                  </a:lnTo>
                  <a:lnTo>
                    <a:pt x="17520104" y="1334135"/>
                  </a:lnTo>
                  <a:lnTo>
                    <a:pt x="17520104" y="1347724"/>
                  </a:lnTo>
                  <a:lnTo>
                    <a:pt x="17501839" y="1347724"/>
                  </a:lnTo>
                  <a:lnTo>
                    <a:pt x="17501839" y="180340"/>
                  </a:lnTo>
                  <a:cubicBezTo>
                    <a:pt x="17501839" y="95885"/>
                    <a:pt x="17408119" y="27051"/>
                    <a:pt x="17291695" y="27051"/>
                  </a:cubicBezTo>
                  <a:lnTo>
                    <a:pt x="246505" y="27051"/>
                  </a:lnTo>
                  <a:close/>
                </a:path>
              </a:pathLst>
            </a:custGeom>
            <a:solidFill>
              <a:srgbClr val="0B5394"/>
            </a:solidFill>
          </p:spPr>
        </p:sp>
      </p:grpSp>
      <p:sp>
        <p:nvSpPr>
          <p:cNvPr name="TextBox 11" id="11"/>
          <p:cNvSpPr txBox="true"/>
          <p:nvPr/>
        </p:nvSpPr>
        <p:spPr>
          <a:xfrm rot="0">
            <a:off x="2414604" y="8998891"/>
            <a:ext cx="5101017" cy="1066800"/>
          </a:xfrm>
          <a:prstGeom prst="rect">
            <a:avLst/>
          </a:prstGeom>
        </p:spPr>
        <p:txBody>
          <a:bodyPr anchor="t" rtlCol="false" tIns="0" lIns="0" bIns="0" rIns="0">
            <a:spAutoFit/>
          </a:bodyPr>
          <a:lstStyle/>
          <a:p>
            <a:pPr algn="ctr">
              <a:lnSpc>
                <a:spcPts val="2520"/>
              </a:lnSpc>
            </a:pPr>
            <a:r>
              <a:rPr lang="en-US" sz="2100">
                <a:solidFill>
                  <a:srgbClr val="FFFFFF"/>
                </a:solidFill>
                <a:latin typeface="HK Grotesk Medium"/>
              </a:rPr>
              <a:t>Mission</a:t>
            </a:r>
          </a:p>
          <a:p>
            <a:pPr algn="ctr">
              <a:lnSpc>
                <a:spcPts val="1980"/>
              </a:lnSpc>
            </a:pPr>
            <a:r>
              <a:rPr lang="en-US" sz="1650">
                <a:solidFill>
                  <a:srgbClr val="FFFFFF"/>
                </a:solidFill>
                <a:latin typeface="HK Grotesk Medium"/>
              </a:rPr>
              <a:t>Christ University is a nurturing ground for an individual’s holistic development to make effective contribution to the society in a dynamic environment</a:t>
            </a:r>
          </a:p>
        </p:txBody>
      </p:sp>
      <p:sp>
        <p:nvSpPr>
          <p:cNvPr name="TextBox 12" id="12"/>
          <p:cNvSpPr txBox="true"/>
          <p:nvPr/>
        </p:nvSpPr>
        <p:spPr>
          <a:xfrm rot="0">
            <a:off x="7978179" y="9070162"/>
            <a:ext cx="2788917" cy="571500"/>
          </a:xfrm>
          <a:prstGeom prst="rect">
            <a:avLst/>
          </a:prstGeom>
        </p:spPr>
        <p:txBody>
          <a:bodyPr anchor="t" rtlCol="false" tIns="0" lIns="0" bIns="0" rIns="0">
            <a:spAutoFit/>
          </a:bodyPr>
          <a:lstStyle/>
          <a:p>
            <a:pPr algn="ctr">
              <a:lnSpc>
                <a:spcPts val="2520"/>
              </a:lnSpc>
            </a:pPr>
            <a:r>
              <a:rPr lang="en-US" sz="2100">
                <a:solidFill>
                  <a:srgbClr val="FFFFFF"/>
                </a:solidFill>
                <a:latin typeface="HK Grotesk Medium"/>
              </a:rPr>
              <a:t>Vision</a:t>
            </a:r>
          </a:p>
          <a:p>
            <a:pPr algn="ctr">
              <a:lnSpc>
                <a:spcPts val="1980"/>
              </a:lnSpc>
            </a:pPr>
            <a:r>
              <a:rPr lang="en-US" sz="1650">
                <a:solidFill>
                  <a:srgbClr val="FFFFFF"/>
                </a:solidFill>
                <a:latin typeface="HK Grotesk Medium"/>
              </a:rPr>
              <a:t>Excellence and Service</a:t>
            </a:r>
          </a:p>
        </p:txBody>
      </p:sp>
      <p:sp>
        <p:nvSpPr>
          <p:cNvPr name="TextBox 13" id="13"/>
          <p:cNvSpPr txBox="true"/>
          <p:nvPr/>
        </p:nvSpPr>
        <p:spPr>
          <a:xfrm rot="0">
            <a:off x="11516379" y="8998891"/>
            <a:ext cx="4219466" cy="1066800"/>
          </a:xfrm>
          <a:prstGeom prst="rect">
            <a:avLst/>
          </a:prstGeom>
        </p:spPr>
        <p:txBody>
          <a:bodyPr anchor="t" rtlCol="false" tIns="0" lIns="0" bIns="0" rIns="0">
            <a:spAutoFit/>
          </a:bodyPr>
          <a:lstStyle/>
          <a:p>
            <a:pPr algn="ctr">
              <a:lnSpc>
                <a:spcPts val="2520"/>
              </a:lnSpc>
            </a:pPr>
            <a:r>
              <a:rPr lang="en-US" sz="2100">
                <a:solidFill>
                  <a:srgbClr val="FFFFFF"/>
                </a:solidFill>
                <a:latin typeface="HK Grotesk Medium"/>
              </a:rPr>
              <a:t>Core Values</a:t>
            </a:r>
          </a:p>
          <a:p>
            <a:pPr algn="ctr">
              <a:lnSpc>
                <a:spcPts val="1980"/>
              </a:lnSpc>
            </a:pPr>
            <a:r>
              <a:rPr lang="en-US" sz="1650">
                <a:solidFill>
                  <a:srgbClr val="FFFFFF"/>
                </a:solidFill>
                <a:latin typeface="HK Grotesk Medium"/>
              </a:rPr>
              <a:t>Faith in God |  Moral Uprightness</a:t>
            </a:r>
          </a:p>
          <a:p>
            <a:pPr algn="ctr">
              <a:lnSpc>
                <a:spcPts val="1980"/>
              </a:lnSpc>
            </a:pPr>
            <a:r>
              <a:rPr lang="en-US" sz="1650">
                <a:solidFill>
                  <a:srgbClr val="FFFFFF"/>
                </a:solidFill>
                <a:latin typeface="HK Grotesk Medium"/>
              </a:rPr>
              <a:t> Love of Fellow Beings |  Social Responsibility | Pursuit of Excellence</a:t>
            </a:r>
          </a:p>
        </p:txBody>
      </p:sp>
      <p:sp>
        <p:nvSpPr>
          <p:cNvPr name="Freeform 14" id="14"/>
          <p:cNvSpPr/>
          <p:nvPr/>
        </p:nvSpPr>
        <p:spPr>
          <a:xfrm flipH="false" flipV="false" rot="0">
            <a:off x="14311238" y="451915"/>
            <a:ext cx="3429147" cy="1226551"/>
          </a:xfrm>
          <a:custGeom>
            <a:avLst/>
            <a:gdLst/>
            <a:ahLst/>
            <a:cxnLst/>
            <a:rect r="r" b="b" t="t" l="l"/>
            <a:pathLst>
              <a:path h="1226551" w="3429147">
                <a:moveTo>
                  <a:pt x="0" y="0"/>
                </a:moveTo>
                <a:lnTo>
                  <a:pt x="3429146" y="0"/>
                </a:lnTo>
                <a:lnTo>
                  <a:pt x="3429146" y="1226551"/>
                </a:lnTo>
                <a:lnTo>
                  <a:pt x="0" y="1226551"/>
                </a:lnTo>
                <a:lnTo>
                  <a:pt x="0" y="0"/>
                </a:lnTo>
                <a:close/>
              </a:path>
            </a:pathLst>
          </a:custGeom>
          <a:blipFill>
            <a:blip r:embed="rId4"/>
            <a:stretch>
              <a:fillRect l="-1" t="0" r="-1" b="0"/>
            </a:stretch>
          </a:blipFill>
        </p:spPr>
      </p:sp>
      <p:sp>
        <p:nvSpPr>
          <p:cNvPr name="TextBox 15" id="15"/>
          <p:cNvSpPr txBox="true"/>
          <p:nvPr/>
        </p:nvSpPr>
        <p:spPr>
          <a:xfrm rot="0">
            <a:off x="3443266" y="3186168"/>
            <a:ext cx="11401467" cy="2171700"/>
          </a:xfrm>
          <a:prstGeom prst="rect">
            <a:avLst/>
          </a:prstGeom>
        </p:spPr>
        <p:txBody>
          <a:bodyPr anchor="t" rtlCol="false" tIns="0" lIns="0" bIns="0" rIns="0">
            <a:spAutoFit/>
          </a:bodyPr>
          <a:lstStyle/>
          <a:p>
            <a:pPr algn="ctr">
              <a:lnSpc>
                <a:spcPts val="5759"/>
              </a:lnSpc>
            </a:pPr>
            <a:r>
              <a:rPr lang="en-US" sz="4800">
                <a:solidFill>
                  <a:srgbClr val="EDE4DA"/>
                </a:solidFill>
                <a:latin typeface="HK Grotesk Bold"/>
              </a:rPr>
              <a:t>Social Media Analytics: Extracting Insights from Big Data for Marketing and Engagement</a:t>
            </a:r>
          </a:p>
        </p:txBody>
      </p:sp>
      <p:sp>
        <p:nvSpPr>
          <p:cNvPr name="TextBox 16" id="16"/>
          <p:cNvSpPr txBox="true"/>
          <p:nvPr/>
        </p:nvSpPr>
        <p:spPr>
          <a:xfrm rot="0">
            <a:off x="3443266" y="5808672"/>
            <a:ext cx="11401467" cy="1857375"/>
          </a:xfrm>
          <a:prstGeom prst="rect">
            <a:avLst/>
          </a:prstGeom>
        </p:spPr>
        <p:txBody>
          <a:bodyPr anchor="t" rtlCol="false" tIns="0" lIns="0" bIns="0" rIns="0">
            <a:spAutoFit/>
          </a:bodyPr>
          <a:lstStyle/>
          <a:p>
            <a:pPr algn="ctr">
              <a:lnSpc>
                <a:spcPts val="4945"/>
              </a:lnSpc>
            </a:pPr>
            <a:r>
              <a:rPr lang="en-US" sz="4121" spc="329">
                <a:solidFill>
                  <a:srgbClr val="EDE4DA"/>
                </a:solidFill>
                <a:latin typeface="HK Grotesk Bold"/>
              </a:rPr>
              <a:t>FALAK ANSARI</a:t>
            </a:r>
          </a:p>
          <a:p>
            <a:pPr algn="ctr">
              <a:lnSpc>
                <a:spcPts val="4945"/>
              </a:lnSpc>
            </a:pPr>
            <a:r>
              <a:rPr lang="en-US" sz="4121" spc="329">
                <a:solidFill>
                  <a:srgbClr val="EDE4DA"/>
                </a:solidFill>
                <a:latin typeface="HK Grotesk Bold"/>
              </a:rPr>
              <a:t>3MSCDS </a:t>
            </a:r>
          </a:p>
          <a:p>
            <a:pPr algn="ctr">
              <a:lnSpc>
                <a:spcPts val="4945"/>
              </a:lnSpc>
            </a:pPr>
            <a:r>
              <a:rPr lang="en-US" sz="4121" spc="329">
                <a:solidFill>
                  <a:srgbClr val="EDE4DA"/>
                </a:solidFill>
                <a:latin typeface="HK Grotesk Bold"/>
              </a:rPr>
              <a:t>23122106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9537985"/>
            <a:ext cx="18288000" cy="763414"/>
            <a:chOff x="0" y="0"/>
            <a:chExt cx="14898228" cy="621911"/>
          </a:xfrm>
        </p:grpSpPr>
        <p:sp>
          <p:nvSpPr>
            <p:cNvPr name="Freeform 3" id="3"/>
            <p:cNvSpPr/>
            <p:nvPr/>
          </p:nvSpPr>
          <p:spPr>
            <a:xfrm flipH="false" flipV="false" rot="0">
              <a:off x="15516" y="11225"/>
              <a:ext cx="14867247" cy="599567"/>
            </a:xfrm>
            <a:custGeom>
              <a:avLst/>
              <a:gdLst/>
              <a:ahLst/>
              <a:cxnLst/>
              <a:rect r="r" b="b" t="t" l="l"/>
              <a:pathLst>
                <a:path h="599567" w="14867247">
                  <a:moveTo>
                    <a:pt x="107164" y="0"/>
                  </a:moveTo>
                  <a:lnTo>
                    <a:pt x="14759939" y="0"/>
                  </a:lnTo>
                  <a:cubicBezTo>
                    <a:pt x="14819104" y="0"/>
                    <a:pt x="14867247" y="33572"/>
                    <a:pt x="14867247" y="75012"/>
                  </a:cubicBezTo>
                  <a:lnTo>
                    <a:pt x="14867247" y="599568"/>
                  </a:lnTo>
                  <a:lnTo>
                    <a:pt x="0" y="599568"/>
                  </a:lnTo>
                  <a:lnTo>
                    <a:pt x="0" y="75012"/>
                  </a:lnTo>
                  <a:cubicBezTo>
                    <a:pt x="0" y="33572"/>
                    <a:pt x="47999" y="0"/>
                    <a:pt x="107309" y="0"/>
                  </a:cubicBezTo>
                  <a:close/>
                </a:path>
              </a:pathLst>
            </a:custGeom>
            <a:solidFill>
              <a:srgbClr val="0B5394"/>
            </a:solidFill>
          </p:spPr>
        </p:sp>
        <p:sp>
          <p:nvSpPr>
            <p:cNvPr name="Freeform 4" id="4"/>
            <p:cNvSpPr/>
            <p:nvPr/>
          </p:nvSpPr>
          <p:spPr>
            <a:xfrm flipH="false" flipV="false" rot="0">
              <a:off x="0" y="0"/>
              <a:ext cx="14898136" cy="621914"/>
            </a:xfrm>
            <a:custGeom>
              <a:avLst/>
              <a:gdLst/>
              <a:ahLst/>
              <a:cxnLst/>
              <a:rect r="r" b="b" t="t" l="l"/>
              <a:pathLst>
                <a:path h="621914" w="14898136">
                  <a:moveTo>
                    <a:pt x="122680" y="0"/>
                  </a:moveTo>
                  <a:lnTo>
                    <a:pt x="14775455" y="0"/>
                  </a:lnTo>
                  <a:lnTo>
                    <a:pt x="14775455" y="11225"/>
                  </a:lnTo>
                  <a:lnTo>
                    <a:pt x="14775455" y="0"/>
                  </a:lnTo>
                  <a:cubicBezTo>
                    <a:pt x="14842741" y="0"/>
                    <a:pt x="14898136" y="38188"/>
                    <a:pt x="14898136" y="86132"/>
                  </a:cubicBezTo>
                  <a:lnTo>
                    <a:pt x="14882617" y="86132"/>
                  </a:lnTo>
                  <a:lnTo>
                    <a:pt x="14898136" y="86132"/>
                  </a:lnTo>
                  <a:lnTo>
                    <a:pt x="14898136" y="610688"/>
                  </a:lnTo>
                  <a:cubicBezTo>
                    <a:pt x="14898136" y="616878"/>
                    <a:pt x="14891175" y="621914"/>
                    <a:pt x="14882617" y="621914"/>
                  </a:cubicBezTo>
                  <a:lnTo>
                    <a:pt x="15516" y="621914"/>
                  </a:lnTo>
                  <a:cubicBezTo>
                    <a:pt x="6961" y="621914"/>
                    <a:pt x="0" y="616878"/>
                    <a:pt x="0" y="610688"/>
                  </a:cubicBezTo>
                  <a:lnTo>
                    <a:pt x="0" y="86132"/>
                  </a:lnTo>
                  <a:lnTo>
                    <a:pt x="15516" y="86132"/>
                  </a:lnTo>
                  <a:lnTo>
                    <a:pt x="0" y="86132"/>
                  </a:lnTo>
                  <a:cubicBezTo>
                    <a:pt x="0" y="38188"/>
                    <a:pt x="55395" y="0"/>
                    <a:pt x="122680" y="0"/>
                  </a:cubicBezTo>
                  <a:cubicBezTo>
                    <a:pt x="125581" y="0"/>
                    <a:pt x="128481" y="629"/>
                    <a:pt x="130946" y="1679"/>
                  </a:cubicBezTo>
                  <a:lnTo>
                    <a:pt x="122680" y="11121"/>
                  </a:lnTo>
                  <a:lnTo>
                    <a:pt x="122680" y="0"/>
                  </a:lnTo>
                  <a:moveTo>
                    <a:pt x="122680" y="22346"/>
                  </a:moveTo>
                  <a:cubicBezTo>
                    <a:pt x="119780" y="22346"/>
                    <a:pt x="116880" y="21717"/>
                    <a:pt x="114415" y="20667"/>
                  </a:cubicBezTo>
                  <a:lnTo>
                    <a:pt x="122680" y="11225"/>
                  </a:lnTo>
                  <a:lnTo>
                    <a:pt x="122680" y="22346"/>
                  </a:lnTo>
                  <a:cubicBezTo>
                    <a:pt x="71491" y="22346"/>
                    <a:pt x="30888" y="51302"/>
                    <a:pt x="30888" y="86132"/>
                  </a:cubicBezTo>
                  <a:lnTo>
                    <a:pt x="30888" y="610688"/>
                  </a:lnTo>
                  <a:lnTo>
                    <a:pt x="15516" y="610688"/>
                  </a:lnTo>
                  <a:lnTo>
                    <a:pt x="15516" y="599567"/>
                  </a:lnTo>
                  <a:lnTo>
                    <a:pt x="14882764" y="599567"/>
                  </a:lnTo>
                  <a:lnTo>
                    <a:pt x="14882764" y="610793"/>
                  </a:lnTo>
                  <a:lnTo>
                    <a:pt x="14867249" y="610793"/>
                  </a:lnTo>
                  <a:lnTo>
                    <a:pt x="14867249" y="86237"/>
                  </a:lnTo>
                  <a:cubicBezTo>
                    <a:pt x="14867249" y="51406"/>
                    <a:pt x="14826645" y="22451"/>
                    <a:pt x="14775455" y="22451"/>
                  </a:cubicBezTo>
                  <a:lnTo>
                    <a:pt x="122680" y="22451"/>
                  </a:lnTo>
                  <a:close/>
                </a:path>
              </a:pathLst>
            </a:custGeom>
            <a:solidFill>
              <a:srgbClr val="0B5394"/>
            </a:solidFill>
          </p:spPr>
        </p:sp>
      </p:grpSp>
      <p:sp>
        <p:nvSpPr>
          <p:cNvPr name="TextBox 5" id="5"/>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6" id="6"/>
          <p:cNvGrpSpPr/>
          <p:nvPr/>
        </p:nvGrpSpPr>
        <p:grpSpPr>
          <a:xfrm rot="-10800000">
            <a:off x="12690412" y="-13875"/>
            <a:ext cx="3339225" cy="950625"/>
            <a:chOff x="0" y="0"/>
            <a:chExt cx="3166080" cy="901333"/>
          </a:xfrm>
        </p:grpSpPr>
        <p:sp>
          <p:nvSpPr>
            <p:cNvPr name="Freeform 7" id="7"/>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8" id="8"/>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9" id="9"/>
          <p:cNvGrpSpPr/>
          <p:nvPr/>
        </p:nvGrpSpPr>
        <p:grpSpPr>
          <a:xfrm rot="-10800000">
            <a:off x="0" y="-14325"/>
            <a:ext cx="18288000" cy="765177"/>
            <a:chOff x="0" y="0"/>
            <a:chExt cx="13047680" cy="545920"/>
          </a:xfrm>
        </p:grpSpPr>
        <p:sp>
          <p:nvSpPr>
            <p:cNvPr name="Freeform 10" id="10"/>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1" id="11"/>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12" id="12"/>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grpSp>
        <p:nvGrpSpPr>
          <p:cNvPr name="Group 13" id="13"/>
          <p:cNvGrpSpPr/>
          <p:nvPr/>
        </p:nvGrpSpPr>
        <p:grpSpPr>
          <a:xfrm rot="0">
            <a:off x="2084807" y="1971085"/>
            <a:ext cx="1130585" cy="1620607"/>
            <a:chOff x="0" y="0"/>
            <a:chExt cx="2117940" cy="3035907"/>
          </a:xfrm>
        </p:grpSpPr>
        <p:sp>
          <p:nvSpPr>
            <p:cNvPr name="Freeform 14" id="14"/>
            <p:cNvSpPr/>
            <p:nvPr/>
          </p:nvSpPr>
          <p:spPr>
            <a:xfrm flipH="false" flipV="false" rot="0">
              <a:off x="0" y="0"/>
              <a:ext cx="2117940" cy="3035907"/>
            </a:xfrm>
            <a:custGeom>
              <a:avLst/>
              <a:gdLst/>
              <a:ahLst/>
              <a:cxnLst/>
              <a:rect r="r" b="b" t="t" l="l"/>
              <a:pathLst>
                <a:path h="3035907" w="2117940">
                  <a:moveTo>
                    <a:pt x="0" y="0"/>
                  </a:moveTo>
                  <a:lnTo>
                    <a:pt x="0" y="3035907"/>
                  </a:lnTo>
                  <a:lnTo>
                    <a:pt x="2117940" y="3035907"/>
                  </a:lnTo>
                  <a:lnTo>
                    <a:pt x="2117940" y="0"/>
                  </a:lnTo>
                  <a:lnTo>
                    <a:pt x="0" y="0"/>
                  </a:lnTo>
                  <a:close/>
                  <a:moveTo>
                    <a:pt x="2056980" y="2974947"/>
                  </a:moveTo>
                  <a:lnTo>
                    <a:pt x="59690" y="2974947"/>
                  </a:lnTo>
                  <a:lnTo>
                    <a:pt x="59690" y="59690"/>
                  </a:lnTo>
                  <a:lnTo>
                    <a:pt x="2056980" y="59690"/>
                  </a:lnTo>
                  <a:lnTo>
                    <a:pt x="2056980" y="2974947"/>
                  </a:lnTo>
                  <a:close/>
                </a:path>
              </a:pathLst>
            </a:custGeom>
            <a:solidFill>
              <a:srgbClr val="000000"/>
            </a:solidFill>
          </p:spPr>
        </p:sp>
      </p:grpSp>
      <p:sp>
        <p:nvSpPr>
          <p:cNvPr name="TextBox 15" id="15"/>
          <p:cNvSpPr txBox="true"/>
          <p:nvPr/>
        </p:nvSpPr>
        <p:spPr>
          <a:xfrm rot="0">
            <a:off x="5253127" y="2155119"/>
            <a:ext cx="12006173" cy="1338263"/>
          </a:xfrm>
          <a:prstGeom prst="rect">
            <a:avLst/>
          </a:prstGeom>
        </p:spPr>
        <p:txBody>
          <a:bodyPr anchor="t" rtlCol="false" tIns="0" lIns="0" bIns="0" rIns="0">
            <a:spAutoFit/>
          </a:bodyPr>
          <a:lstStyle/>
          <a:p>
            <a:pPr algn="l" marL="0" indent="0" lvl="0">
              <a:lnSpc>
                <a:spcPts val="10312"/>
              </a:lnSpc>
            </a:pPr>
            <a:r>
              <a:rPr lang="en-US" sz="9375">
                <a:solidFill>
                  <a:srgbClr val="FFFFFF"/>
                </a:solidFill>
                <a:latin typeface="HK Grotesk Bold"/>
              </a:rPr>
              <a:t>Future Trends </a:t>
            </a:r>
          </a:p>
        </p:txBody>
      </p:sp>
      <p:pic>
        <p:nvPicPr>
          <p:cNvPr name="Picture 16" id="16"/>
          <p:cNvPicPr>
            <a:picLocks noChangeAspect="true"/>
          </p:cNvPicPr>
          <p:nvPr/>
        </p:nvPicPr>
        <p:blipFill>
          <a:blip r:embed="rId2"/>
          <a:srcRect l="0" t="0" r="0" b="0"/>
          <a:stretch>
            <a:fillRect/>
          </a:stretch>
        </p:blipFill>
        <p:spPr>
          <a:xfrm flipH="false" flipV="false" rot="0">
            <a:off x="1028700" y="936750"/>
            <a:ext cx="3327172" cy="3327172"/>
          </a:xfrm>
          <a:prstGeom prst="rect">
            <a:avLst/>
          </a:prstGeom>
        </p:spPr>
      </p:pic>
      <p:sp>
        <p:nvSpPr>
          <p:cNvPr name="TextBox 17" id="17"/>
          <p:cNvSpPr txBox="true"/>
          <p:nvPr/>
        </p:nvSpPr>
        <p:spPr>
          <a:xfrm rot="0">
            <a:off x="516218" y="4643528"/>
            <a:ext cx="17255564" cy="4486275"/>
          </a:xfrm>
          <a:prstGeom prst="rect">
            <a:avLst/>
          </a:prstGeom>
        </p:spPr>
        <p:txBody>
          <a:bodyPr anchor="t" rtlCol="false" tIns="0" lIns="0" bIns="0" rIns="0">
            <a:spAutoFit/>
          </a:bodyPr>
          <a:lstStyle/>
          <a:p>
            <a:pPr algn="l" marL="712464" indent="-356232" lvl="1">
              <a:lnSpc>
                <a:spcPts val="3959"/>
              </a:lnSpc>
              <a:buFont typeface="Arial"/>
              <a:buChar char="•"/>
            </a:pPr>
            <a:r>
              <a:rPr lang="en-US" sz="3299">
                <a:solidFill>
                  <a:srgbClr val="FFFFFF"/>
                </a:solidFill>
                <a:latin typeface="Arimo"/>
              </a:rPr>
              <a:t>AI and Machine Learning: Integration for advanced analysis and personalized recommendations.</a:t>
            </a:r>
          </a:p>
          <a:p>
            <a:pPr algn="l" marL="712464" indent="-356232" lvl="1">
              <a:lnSpc>
                <a:spcPts val="3959"/>
              </a:lnSpc>
              <a:buFont typeface="Arial"/>
              <a:buChar char="•"/>
            </a:pPr>
            <a:r>
              <a:rPr lang="en-US" sz="3299">
                <a:solidFill>
                  <a:srgbClr val="FFFFFF"/>
                </a:solidFill>
                <a:latin typeface="Arimo"/>
              </a:rPr>
              <a:t>Predictive Analytics: Forecasting trends and anticipating customer behavior.</a:t>
            </a:r>
          </a:p>
          <a:p>
            <a:pPr algn="l" marL="712464" indent="-356232" lvl="1">
              <a:lnSpc>
                <a:spcPts val="3959"/>
              </a:lnSpc>
              <a:buFont typeface="Arial"/>
              <a:buChar char="•"/>
            </a:pPr>
            <a:r>
              <a:rPr lang="en-US" sz="3299">
                <a:solidFill>
                  <a:srgbClr val="FFFFFF"/>
                </a:solidFill>
                <a:latin typeface="Arimo"/>
              </a:rPr>
              <a:t>Real-Time Analytics: Capture and respond to emerging trends promptly.</a:t>
            </a:r>
          </a:p>
          <a:p>
            <a:pPr algn="l" marL="712464" indent="-356232" lvl="1">
              <a:lnSpc>
                <a:spcPts val="3959"/>
              </a:lnSpc>
              <a:buFont typeface="Arial"/>
              <a:buChar char="•"/>
            </a:pPr>
            <a:r>
              <a:rPr lang="en-US" sz="3299">
                <a:solidFill>
                  <a:srgbClr val="FFFFFF"/>
                </a:solidFill>
                <a:latin typeface="Arimo"/>
              </a:rPr>
              <a:t>Augmented Analytics: Combining human expertise with AI-driven insights.</a:t>
            </a:r>
          </a:p>
          <a:p>
            <a:pPr algn="l" marL="712464" indent="-356232" lvl="1">
              <a:lnSpc>
                <a:spcPts val="3959"/>
              </a:lnSpc>
              <a:buFont typeface="Arial"/>
              <a:buChar char="•"/>
            </a:pPr>
            <a:r>
              <a:rPr lang="en-US" sz="3299">
                <a:solidFill>
                  <a:srgbClr val="FFFFFF"/>
                </a:solidFill>
                <a:latin typeface="Arimo"/>
              </a:rPr>
              <a:t>Privacy-Enhancing Technologies: Protect user privacy while enabling effective analytics.</a:t>
            </a:r>
          </a:p>
          <a:p>
            <a:pPr algn="l" marL="712464" indent="-356232" lvl="1">
              <a:lnSpc>
                <a:spcPts val="3959"/>
              </a:lnSpc>
              <a:buFont typeface="Arial"/>
              <a:buChar char="•"/>
            </a:pPr>
            <a:r>
              <a:rPr lang="en-US" sz="3299">
                <a:solidFill>
                  <a:srgbClr val="FFFFFF"/>
                </a:solidFill>
                <a:latin typeface="Arimo"/>
              </a:rPr>
              <a:t>Integration with BI: Providing holistic insights into customer behavior.</a:t>
            </a:r>
          </a:p>
          <a:p>
            <a:pPr algn="l" marL="712464" indent="-356232" lvl="1">
              <a:lnSpc>
                <a:spcPts val="3959"/>
              </a:lnSpc>
              <a:buFont typeface="Arial"/>
              <a:buChar char="•"/>
            </a:pPr>
            <a:r>
              <a:rPr lang="en-US" sz="3299">
                <a:solidFill>
                  <a:srgbClr val="FFFFFF"/>
                </a:solidFill>
                <a:latin typeface="Arimo"/>
              </a:rPr>
              <a:t>Cross-Channel Analytics: Understanding customer journeys across multiple touchpoints.</a:t>
            </a:r>
          </a:p>
          <a:p>
            <a:pPr algn="l" marL="712464" indent="-356232" lvl="1">
              <a:lnSpc>
                <a:spcPts val="3959"/>
              </a:lnSpc>
              <a:buFont typeface="Arial"/>
              <a:buChar char="•"/>
            </a:pPr>
            <a:r>
              <a:rPr lang="en-US" sz="3299">
                <a:solidFill>
                  <a:srgbClr val="FFFFFF"/>
                </a:solidFill>
                <a:latin typeface="Arimo"/>
              </a:rPr>
              <a:t>Ethical Data Use: Emphasis on transparency and accountability in analytics practices.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208649" y="-214582"/>
            <a:ext cx="3079351" cy="1080474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819120" y="-14325"/>
            <a:ext cx="2468880" cy="10287000"/>
          </a:xfrm>
          <a:prstGeom prst="rect">
            <a:avLst/>
          </a:prstGeom>
        </p:spPr>
      </p:pic>
      <p:grpSp>
        <p:nvGrpSpPr>
          <p:cNvPr name="Group 4" id="4"/>
          <p:cNvGrpSpPr/>
          <p:nvPr/>
        </p:nvGrpSpPr>
        <p:grpSpPr>
          <a:xfrm rot="0">
            <a:off x="0" y="9564774"/>
            <a:ext cx="18288000" cy="736624"/>
            <a:chOff x="0" y="0"/>
            <a:chExt cx="14898228" cy="600087"/>
          </a:xfrm>
        </p:grpSpPr>
        <p:sp>
          <p:nvSpPr>
            <p:cNvPr name="Freeform 5" id="5"/>
            <p:cNvSpPr/>
            <p:nvPr/>
          </p:nvSpPr>
          <p:spPr>
            <a:xfrm flipH="false" flipV="false" rot="0">
              <a:off x="15516" y="10832"/>
              <a:ext cx="14867247" cy="578528"/>
            </a:xfrm>
            <a:custGeom>
              <a:avLst/>
              <a:gdLst/>
              <a:ahLst/>
              <a:cxnLst/>
              <a:rect r="r" b="b" t="t" l="l"/>
              <a:pathLst>
                <a:path h="578528" w="14867247">
                  <a:moveTo>
                    <a:pt x="107164" y="0"/>
                  </a:moveTo>
                  <a:lnTo>
                    <a:pt x="14759939" y="0"/>
                  </a:lnTo>
                  <a:cubicBezTo>
                    <a:pt x="14819104" y="0"/>
                    <a:pt x="14867247" y="32393"/>
                    <a:pt x="14867247" y="72379"/>
                  </a:cubicBezTo>
                  <a:lnTo>
                    <a:pt x="14867247" y="578527"/>
                  </a:lnTo>
                  <a:lnTo>
                    <a:pt x="0" y="578527"/>
                  </a:lnTo>
                  <a:lnTo>
                    <a:pt x="0" y="72379"/>
                  </a:lnTo>
                  <a:cubicBezTo>
                    <a:pt x="0" y="32393"/>
                    <a:pt x="47999" y="0"/>
                    <a:pt x="107309" y="0"/>
                  </a:cubicBezTo>
                  <a:close/>
                </a:path>
              </a:pathLst>
            </a:custGeom>
            <a:solidFill>
              <a:srgbClr val="0B5394"/>
            </a:solidFill>
          </p:spPr>
        </p:sp>
        <p:sp>
          <p:nvSpPr>
            <p:cNvPr name="Freeform 6" id="6"/>
            <p:cNvSpPr/>
            <p:nvPr/>
          </p:nvSpPr>
          <p:spPr>
            <a:xfrm flipH="false" flipV="false" rot="0">
              <a:off x="0" y="0"/>
              <a:ext cx="14898136" cy="600090"/>
            </a:xfrm>
            <a:custGeom>
              <a:avLst/>
              <a:gdLst/>
              <a:ahLst/>
              <a:cxnLst/>
              <a:rect r="r" b="b" t="t" l="l"/>
              <a:pathLst>
                <a:path h="600090" w="14898136">
                  <a:moveTo>
                    <a:pt x="122680" y="0"/>
                  </a:moveTo>
                  <a:lnTo>
                    <a:pt x="14775455" y="0"/>
                  </a:lnTo>
                  <a:lnTo>
                    <a:pt x="14775455" y="10832"/>
                  </a:lnTo>
                  <a:lnTo>
                    <a:pt x="14775455" y="0"/>
                  </a:lnTo>
                  <a:cubicBezTo>
                    <a:pt x="14842741" y="0"/>
                    <a:pt x="14898136" y="36848"/>
                    <a:pt x="14898136" y="83110"/>
                  </a:cubicBezTo>
                  <a:lnTo>
                    <a:pt x="14882617" y="83110"/>
                  </a:lnTo>
                  <a:lnTo>
                    <a:pt x="14898136" y="83110"/>
                  </a:lnTo>
                  <a:lnTo>
                    <a:pt x="14898136" y="589258"/>
                  </a:lnTo>
                  <a:cubicBezTo>
                    <a:pt x="14898136" y="595230"/>
                    <a:pt x="14891175" y="600090"/>
                    <a:pt x="14882617" y="600090"/>
                  </a:cubicBezTo>
                  <a:lnTo>
                    <a:pt x="15516" y="600090"/>
                  </a:lnTo>
                  <a:cubicBezTo>
                    <a:pt x="6961" y="600090"/>
                    <a:pt x="0" y="595230"/>
                    <a:pt x="0" y="589258"/>
                  </a:cubicBezTo>
                  <a:lnTo>
                    <a:pt x="0" y="83110"/>
                  </a:lnTo>
                  <a:lnTo>
                    <a:pt x="15516" y="83110"/>
                  </a:lnTo>
                  <a:lnTo>
                    <a:pt x="0" y="83110"/>
                  </a:lnTo>
                  <a:cubicBezTo>
                    <a:pt x="0" y="36848"/>
                    <a:pt x="55395" y="0"/>
                    <a:pt x="122680" y="0"/>
                  </a:cubicBezTo>
                  <a:cubicBezTo>
                    <a:pt x="125581" y="0"/>
                    <a:pt x="128481" y="607"/>
                    <a:pt x="130946" y="1620"/>
                  </a:cubicBezTo>
                  <a:lnTo>
                    <a:pt x="122680" y="10730"/>
                  </a:lnTo>
                  <a:lnTo>
                    <a:pt x="122680" y="0"/>
                  </a:lnTo>
                  <a:moveTo>
                    <a:pt x="122680" y="21562"/>
                  </a:moveTo>
                  <a:cubicBezTo>
                    <a:pt x="119780" y="21562"/>
                    <a:pt x="116880" y="20955"/>
                    <a:pt x="114415" y="19942"/>
                  </a:cubicBezTo>
                  <a:lnTo>
                    <a:pt x="122680" y="10832"/>
                  </a:lnTo>
                  <a:lnTo>
                    <a:pt x="122680" y="21562"/>
                  </a:lnTo>
                  <a:cubicBezTo>
                    <a:pt x="71491" y="21562"/>
                    <a:pt x="30888" y="49501"/>
                    <a:pt x="30888" y="83110"/>
                  </a:cubicBezTo>
                  <a:lnTo>
                    <a:pt x="30888" y="589258"/>
                  </a:lnTo>
                  <a:lnTo>
                    <a:pt x="15516" y="589258"/>
                  </a:lnTo>
                  <a:lnTo>
                    <a:pt x="15516" y="578528"/>
                  </a:lnTo>
                  <a:lnTo>
                    <a:pt x="14882764" y="578528"/>
                  </a:lnTo>
                  <a:lnTo>
                    <a:pt x="14882764" y="589359"/>
                  </a:lnTo>
                  <a:lnTo>
                    <a:pt x="14867249" y="589359"/>
                  </a:lnTo>
                  <a:lnTo>
                    <a:pt x="14867249" y="83211"/>
                  </a:lnTo>
                  <a:cubicBezTo>
                    <a:pt x="14867249" y="49603"/>
                    <a:pt x="14826645" y="21663"/>
                    <a:pt x="14775455" y="21663"/>
                  </a:cubicBezTo>
                  <a:lnTo>
                    <a:pt x="122680" y="21663"/>
                  </a:lnTo>
                  <a:close/>
                </a:path>
              </a:pathLst>
            </a:custGeom>
            <a:solidFill>
              <a:srgbClr val="0B5394"/>
            </a:solidFill>
          </p:spPr>
        </p:sp>
      </p:grpSp>
      <p:sp>
        <p:nvSpPr>
          <p:cNvPr name="TextBox 7" id="7"/>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8" id="8"/>
          <p:cNvGrpSpPr/>
          <p:nvPr/>
        </p:nvGrpSpPr>
        <p:grpSpPr>
          <a:xfrm rot="-10800000">
            <a:off x="12690412" y="-13875"/>
            <a:ext cx="3339225" cy="950625"/>
            <a:chOff x="0" y="0"/>
            <a:chExt cx="3166080" cy="901333"/>
          </a:xfrm>
        </p:grpSpPr>
        <p:sp>
          <p:nvSpPr>
            <p:cNvPr name="Freeform 9" id="9"/>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10" id="10"/>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1" id="11"/>
          <p:cNvGrpSpPr/>
          <p:nvPr/>
        </p:nvGrpSpPr>
        <p:grpSpPr>
          <a:xfrm rot="-10800000">
            <a:off x="-240682" y="-14325"/>
            <a:ext cx="18528682" cy="775247"/>
            <a:chOff x="0" y="0"/>
            <a:chExt cx="13047680" cy="545920"/>
          </a:xfrm>
        </p:grpSpPr>
        <p:sp>
          <p:nvSpPr>
            <p:cNvPr name="Freeform 12" id="12"/>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3" id="13"/>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14" id="14"/>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sp>
        <p:nvSpPr>
          <p:cNvPr name="TextBox 15" id="15"/>
          <p:cNvSpPr txBox="true"/>
          <p:nvPr/>
        </p:nvSpPr>
        <p:spPr>
          <a:xfrm rot="0">
            <a:off x="751214" y="838200"/>
            <a:ext cx="6678152" cy="1627278"/>
          </a:xfrm>
          <a:prstGeom prst="rect">
            <a:avLst/>
          </a:prstGeom>
        </p:spPr>
        <p:txBody>
          <a:bodyPr anchor="t" rtlCol="false" tIns="0" lIns="0" bIns="0" rIns="0">
            <a:spAutoFit/>
          </a:bodyPr>
          <a:lstStyle/>
          <a:p>
            <a:pPr algn="l" marL="0" indent="0" lvl="0">
              <a:lnSpc>
                <a:spcPts val="13207"/>
              </a:lnSpc>
              <a:spcBef>
                <a:spcPct val="0"/>
              </a:spcBef>
            </a:pPr>
            <a:r>
              <a:rPr lang="en-US" sz="9433">
                <a:solidFill>
                  <a:srgbClr val="FFFFFF"/>
                </a:solidFill>
                <a:latin typeface="HK Grotesk Bold"/>
              </a:rPr>
              <a:t>Conclusion:</a:t>
            </a:r>
          </a:p>
        </p:txBody>
      </p:sp>
      <p:sp>
        <p:nvSpPr>
          <p:cNvPr name="TextBox 16" id="16"/>
          <p:cNvSpPr txBox="true"/>
          <p:nvPr/>
        </p:nvSpPr>
        <p:spPr>
          <a:xfrm rot="0">
            <a:off x="751214" y="2870983"/>
            <a:ext cx="12531303" cy="5928805"/>
          </a:xfrm>
          <a:prstGeom prst="rect">
            <a:avLst/>
          </a:prstGeom>
        </p:spPr>
        <p:txBody>
          <a:bodyPr anchor="t" rtlCol="false" tIns="0" lIns="0" bIns="0" rIns="0">
            <a:spAutoFit/>
          </a:bodyPr>
          <a:lstStyle/>
          <a:p>
            <a:pPr algn="l" marL="0" indent="0" lvl="0">
              <a:lnSpc>
                <a:spcPts val="3965"/>
              </a:lnSpc>
              <a:spcBef>
                <a:spcPct val="0"/>
              </a:spcBef>
            </a:pPr>
            <a:r>
              <a:rPr lang="en-US" sz="2832">
                <a:solidFill>
                  <a:srgbClr val="FFFFFF"/>
                </a:solidFill>
                <a:latin typeface="HK Grotesk Medium"/>
              </a:rPr>
              <a:t>Social media analytics represents a pivotal tool in today's digital landscape, offering businesses unparalleled insights into consumer behavior and preferences. By harnessing the power of big data, businesses can extract valuable insights that drive marketing strategies and enhance engagement. Through advanced analytics techniques like AI and machine learning, businesses can anticipate trends and adapt strategies proactively. However, challenges such as data overload and privacy concerns must be navigated carefully. Embracing future trends in social media analytics ensures businesses remain agile and responsive in an ever-evolving digital ecosystem. In essence, social media analytics is not just about data; it's about understanding audiences, optimizing strategies, and fostering meaningful connections in a rapidly changing world.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3" id="3"/>
          <p:cNvGrpSpPr/>
          <p:nvPr/>
        </p:nvGrpSpPr>
        <p:grpSpPr>
          <a:xfrm rot="-10800000">
            <a:off x="12690412" y="-13875"/>
            <a:ext cx="3339225" cy="950625"/>
            <a:chOff x="0" y="0"/>
            <a:chExt cx="3166080" cy="901333"/>
          </a:xfrm>
        </p:grpSpPr>
        <p:sp>
          <p:nvSpPr>
            <p:cNvPr name="Freeform 4" id="4"/>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5" id="5"/>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6" id="6"/>
          <p:cNvGrpSpPr/>
          <p:nvPr/>
        </p:nvGrpSpPr>
        <p:grpSpPr>
          <a:xfrm rot="-10800000">
            <a:off x="2268413" y="-14325"/>
            <a:ext cx="13761225" cy="575775"/>
            <a:chOff x="0" y="0"/>
            <a:chExt cx="13047680" cy="545920"/>
          </a:xfrm>
        </p:grpSpPr>
        <p:sp>
          <p:nvSpPr>
            <p:cNvPr name="Freeform 7" id="7"/>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8" id="8"/>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9" id="9"/>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grpSp>
        <p:nvGrpSpPr>
          <p:cNvPr name="Group 10" id="10"/>
          <p:cNvGrpSpPr/>
          <p:nvPr/>
        </p:nvGrpSpPr>
        <p:grpSpPr>
          <a:xfrm rot="0">
            <a:off x="-174555" y="9682430"/>
            <a:ext cx="18462555" cy="618968"/>
            <a:chOff x="0" y="0"/>
            <a:chExt cx="14878277" cy="498803"/>
          </a:xfrm>
        </p:grpSpPr>
        <p:sp>
          <p:nvSpPr>
            <p:cNvPr name="Freeform 11" id="11"/>
            <p:cNvSpPr/>
            <p:nvPr/>
          </p:nvSpPr>
          <p:spPr>
            <a:xfrm flipH="false" flipV="false" rot="0">
              <a:off x="15496" y="9003"/>
              <a:ext cx="14847337" cy="480882"/>
            </a:xfrm>
            <a:custGeom>
              <a:avLst/>
              <a:gdLst/>
              <a:ahLst/>
              <a:cxnLst/>
              <a:rect r="r" b="b" t="t" l="l"/>
              <a:pathLst>
                <a:path h="480882" w="14847337">
                  <a:moveTo>
                    <a:pt x="107020" y="0"/>
                  </a:moveTo>
                  <a:lnTo>
                    <a:pt x="14740172" y="0"/>
                  </a:lnTo>
                  <a:cubicBezTo>
                    <a:pt x="14799259" y="0"/>
                    <a:pt x="14847336" y="26926"/>
                    <a:pt x="14847336" y="60163"/>
                  </a:cubicBezTo>
                  <a:lnTo>
                    <a:pt x="14847336" y="480883"/>
                  </a:lnTo>
                  <a:lnTo>
                    <a:pt x="0" y="480883"/>
                  </a:lnTo>
                  <a:lnTo>
                    <a:pt x="0" y="60163"/>
                  </a:lnTo>
                  <a:cubicBezTo>
                    <a:pt x="0" y="26926"/>
                    <a:pt x="47934" y="0"/>
                    <a:pt x="107165" y="0"/>
                  </a:cubicBezTo>
                  <a:close/>
                </a:path>
              </a:pathLst>
            </a:custGeom>
            <a:solidFill>
              <a:srgbClr val="0B5394"/>
            </a:solidFill>
          </p:spPr>
        </p:sp>
        <p:sp>
          <p:nvSpPr>
            <p:cNvPr name="Freeform 12" id="12"/>
            <p:cNvSpPr/>
            <p:nvPr/>
          </p:nvSpPr>
          <p:spPr>
            <a:xfrm flipH="false" flipV="false" rot="0">
              <a:off x="0" y="0"/>
              <a:ext cx="14878185" cy="498806"/>
            </a:xfrm>
            <a:custGeom>
              <a:avLst/>
              <a:gdLst/>
              <a:ahLst/>
              <a:cxnLst/>
              <a:rect r="r" b="b" t="t" l="l"/>
              <a:pathLst>
                <a:path h="498806" w="14878185">
                  <a:moveTo>
                    <a:pt x="122516" y="0"/>
                  </a:moveTo>
                  <a:lnTo>
                    <a:pt x="14755668" y="0"/>
                  </a:lnTo>
                  <a:lnTo>
                    <a:pt x="14755668" y="9003"/>
                  </a:lnTo>
                  <a:lnTo>
                    <a:pt x="14755668" y="0"/>
                  </a:lnTo>
                  <a:cubicBezTo>
                    <a:pt x="14822864" y="0"/>
                    <a:pt x="14878185" y="30628"/>
                    <a:pt x="14878185" y="69082"/>
                  </a:cubicBezTo>
                  <a:lnTo>
                    <a:pt x="14862688" y="69082"/>
                  </a:lnTo>
                  <a:lnTo>
                    <a:pt x="14878185" y="69082"/>
                  </a:lnTo>
                  <a:lnTo>
                    <a:pt x="14878185" y="489801"/>
                  </a:lnTo>
                  <a:cubicBezTo>
                    <a:pt x="14878185" y="494766"/>
                    <a:pt x="14871233" y="498806"/>
                    <a:pt x="14862688" y="498806"/>
                  </a:cubicBezTo>
                  <a:lnTo>
                    <a:pt x="15496" y="498806"/>
                  </a:lnTo>
                  <a:cubicBezTo>
                    <a:pt x="6951" y="498806"/>
                    <a:pt x="0" y="494766"/>
                    <a:pt x="0" y="489801"/>
                  </a:cubicBezTo>
                  <a:lnTo>
                    <a:pt x="0" y="69082"/>
                  </a:lnTo>
                  <a:lnTo>
                    <a:pt x="15496" y="69082"/>
                  </a:lnTo>
                  <a:lnTo>
                    <a:pt x="0" y="69082"/>
                  </a:lnTo>
                  <a:cubicBezTo>
                    <a:pt x="0" y="30628"/>
                    <a:pt x="55321" y="0"/>
                    <a:pt x="122516" y="0"/>
                  </a:cubicBezTo>
                  <a:cubicBezTo>
                    <a:pt x="125413" y="0"/>
                    <a:pt x="128309" y="505"/>
                    <a:pt x="130771" y="1346"/>
                  </a:cubicBezTo>
                  <a:lnTo>
                    <a:pt x="122516" y="8919"/>
                  </a:lnTo>
                  <a:lnTo>
                    <a:pt x="122516" y="0"/>
                  </a:lnTo>
                  <a:moveTo>
                    <a:pt x="122516" y="17923"/>
                  </a:moveTo>
                  <a:cubicBezTo>
                    <a:pt x="119620" y="17923"/>
                    <a:pt x="116723" y="17418"/>
                    <a:pt x="114262" y="16576"/>
                  </a:cubicBezTo>
                  <a:lnTo>
                    <a:pt x="122516" y="9003"/>
                  </a:lnTo>
                  <a:lnTo>
                    <a:pt x="122516" y="17923"/>
                  </a:lnTo>
                  <a:cubicBezTo>
                    <a:pt x="71395" y="17923"/>
                    <a:pt x="30846" y="41146"/>
                    <a:pt x="30846" y="69082"/>
                  </a:cubicBezTo>
                  <a:lnTo>
                    <a:pt x="30846" y="489801"/>
                  </a:lnTo>
                  <a:lnTo>
                    <a:pt x="15496" y="489801"/>
                  </a:lnTo>
                  <a:lnTo>
                    <a:pt x="15496" y="480882"/>
                  </a:lnTo>
                  <a:lnTo>
                    <a:pt x="14862834" y="480882"/>
                  </a:lnTo>
                  <a:lnTo>
                    <a:pt x="14862834" y="489886"/>
                  </a:lnTo>
                  <a:lnTo>
                    <a:pt x="14847340" y="489886"/>
                  </a:lnTo>
                  <a:lnTo>
                    <a:pt x="14847340" y="69166"/>
                  </a:lnTo>
                  <a:cubicBezTo>
                    <a:pt x="14847340" y="41231"/>
                    <a:pt x="14806791" y="18007"/>
                    <a:pt x="14755668" y="18007"/>
                  </a:cubicBezTo>
                  <a:lnTo>
                    <a:pt x="122516" y="18007"/>
                  </a:lnTo>
                  <a:close/>
                </a:path>
              </a:pathLst>
            </a:custGeom>
            <a:solidFill>
              <a:srgbClr val="0B5394"/>
            </a:solidFill>
          </p:spPr>
        </p:sp>
      </p:grpSp>
      <p:sp>
        <p:nvSpPr>
          <p:cNvPr name="TextBox 13" id="13"/>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14" id="14"/>
          <p:cNvGrpSpPr/>
          <p:nvPr/>
        </p:nvGrpSpPr>
        <p:grpSpPr>
          <a:xfrm rot="-10800000">
            <a:off x="12690412" y="-13875"/>
            <a:ext cx="3339225" cy="950625"/>
            <a:chOff x="0" y="0"/>
            <a:chExt cx="3166080" cy="901333"/>
          </a:xfrm>
        </p:grpSpPr>
        <p:sp>
          <p:nvSpPr>
            <p:cNvPr name="Freeform 15" id="15"/>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16" id="16"/>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7" id="17"/>
          <p:cNvGrpSpPr/>
          <p:nvPr/>
        </p:nvGrpSpPr>
        <p:grpSpPr>
          <a:xfrm rot="-10800000">
            <a:off x="0" y="-14325"/>
            <a:ext cx="18469910" cy="772788"/>
            <a:chOff x="0" y="0"/>
            <a:chExt cx="13047680" cy="545920"/>
          </a:xfrm>
        </p:grpSpPr>
        <p:sp>
          <p:nvSpPr>
            <p:cNvPr name="Freeform 18" id="18"/>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9" id="19"/>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20" id="20"/>
          <p:cNvSpPr txBox="true"/>
          <p:nvPr/>
        </p:nvSpPr>
        <p:spPr>
          <a:xfrm rot="0">
            <a:off x="12833266" y="504279"/>
            <a:ext cx="2738517" cy="146967"/>
          </a:xfrm>
          <a:prstGeom prst="rect">
            <a:avLst/>
          </a:prstGeom>
        </p:spPr>
        <p:txBody>
          <a:bodyPr anchor="t" rtlCol="false" tIns="0" lIns="0" bIns="0" rIns="0">
            <a:spAutoFit/>
          </a:bodyPr>
          <a:lstStyle/>
          <a:p>
            <a:pPr algn="ctr">
              <a:lnSpc>
                <a:spcPts val="3023"/>
              </a:lnSpc>
            </a:pPr>
            <a:r>
              <a:rPr lang="en-US" sz="2099">
                <a:solidFill>
                  <a:srgbClr val="FFFFFF"/>
                </a:solidFill>
                <a:latin typeface="Arimo"/>
              </a:rPr>
              <a:t>Christ University</a:t>
            </a:r>
          </a:p>
        </p:txBody>
      </p:sp>
      <p:sp>
        <p:nvSpPr>
          <p:cNvPr name="TextBox 21" id="21"/>
          <p:cNvSpPr txBox="true"/>
          <p:nvPr/>
        </p:nvSpPr>
        <p:spPr>
          <a:xfrm rot="0">
            <a:off x="1412401" y="933450"/>
            <a:ext cx="324731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Refrences</a:t>
            </a:r>
          </a:p>
        </p:txBody>
      </p:sp>
      <p:sp>
        <p:nvSpPr>
          <p:cNvPr name="TextBox 22" id="22"/>
          <p:cNvSpPr txBox="true"/>
          <p:nvPr/>
        </p:nvSpPr>
        <p:spPr>
          <a:xfrm rot="0">
            <a:off x="1398695" y="2125345"/>
            <a:ext cx="15500660" cy="1308101"/>
          </a:xfrm>
          <a:prstGeom prst="rect">
            <a:avLst/>
          </a:prstGeom>
        </p:spPr>
        <p:txBody>
          <a:bodyPr anchor="t" rtlCol="false" tIns="0" lIns="0" bIns="0" rIns="0">
            <a:spAutoFit/>
          </a:bodyPr>
          <a:lstStyle/>
          <a:p>
            <a:pPr algn="l">
              <a:lnSpc>
                <a:spcPts val="3499"/>
              </a:lnSpc>
            </a:pPr>
            <a:r>
              <a:rPr lang="en-US" sz="2499" u="sng">
                <a:solidFill>
                  <a:srgbClr val="FFFFFF"/>
                </a:solidFill>
                <a:latin typeface="Arimo"/>
                <a:hlinkClick r:id="rId2" tooltip="https://konnectinsights.com/blogs/social-analytics-applications-in-marketing/#:~:text=Social%20media%20analytics%20allows%20businesses,data%2Ddriven%20adjustments%20as%20needed."/>
              </a:rPr>
              <a:t>https://konnectinsights.com/blogs/social-analytics-applications-in-marketing/#:~:text=Social%20media%20analytics%20allows%20businesses,data%2Ddriven%20adjustments%20as%20needed.</a:t>
            </a:r>
          </a:p>
        </p:txBody>
      </p:sp>
      <p:sp>
        <p:nvSpPr>
          <p:cNvPr name="TextBox 23" id="23"/>
          <p:cNvSpPr txBox="true"/>
          <p:nvPr/>
        </p:nvSpPr>
        <p:spPr>
          <a:xfrm rot="0">
            <a:off x="1398695" y="4059645"/>
            <a:ext cx="11031379" cy="507364"/>
          </a:xfrm>
          <a:prstGeom prst="rect">
            <a:avLst/>
          </a:prstGeom>
        </p:spPr>
        <p:txBody>
          <a:bodyPr anchor="t" rtlCol="false" tIns="0" lIns="0" bIns="0" rIns="0">
            <a:spAutoFit/>
          </a:bodyPr>
          <a:lstStyle/>
          <a:p>
            <a:pPr algn="l">
              <a:lnSpc>
                <a:spcPts val="4060"/>
              </a:lnSpc>
            </a:pPr>
            <a:r>
              <a:rPr lang="en-US" sz="2900" u="sng">
                <a:solidFill>
                  <a:srgbClr val="FFFFFF"/>
                </a:solidFill>
                <a:latin typeface="Arimo"/>
                <a:hlinkClick r:id="rId3" tooltip="https://www.sprinklr.com/blog/social-media-analytics-best-practices/"/>
              </a:rPr>
              <a:t>https://www.sprinklr.com/blog/social-media-analytics-best-practices/</a:t>
            </a:r>
          </a:p>
        </p:txBody>
      </p:sp>
      <p:sp>
        <p:nvSpPr>
          <p:cNvPr name="TextBox 24" id="24"/>
          <p:cNvSpPr txBox="true"/>
          <p:nvPr/>
        </p:nvSpPr>
        <p:spPr>
          <a:xfrm rot="0">
            <a:off x="1398695" y="5076825"/>
            <a:ext cx="16230600" cy="1317624"/>
          </a:xfrm>
          <a:prstGeom prst="rect">
            <a:avLst/>
          </a:prstGeom>
        </p:spPr>
        <p:txBody>
          <a:bodyPr anchor="t" rtlCol="false" tIns="0" lIns="0" bIns="0" rIns="0">
            <a:spAutoFit/>
          </a:bodyPr>
          <a:lstStyle/>
          <a:p>
            <a:pPr algn="l">
              <a:lnSpc>
                <a:spcPts val="3500"/>
              </a:lnSpc>
            </a:pPr>
            <a:r>
              <a:rPr lang="en-US" sz="2500" u="sng">
                <a:solidFill>
                  <a:srgbClr val="FFFFFF"/>
                </a:solidFill>
                <a:latin typeface="Arimo"/>
                <a:hlinkClick r:id="rId4" tooltip="https://innovatureinc.com/big-data-and-social-media-for-better-marketing/#:~:text=Social%20media%20platforms%20use%20big%20data%20to%20power%20content%20recommendation,ultimately%20benefiting%20its%20advertising%20revenue."/>
              </a:rPr>
              <a:t>https://innovatureinc.com/big-data-and-social-media-for-better-marketing/#:~:text=Social%20media%20platforms%20use%20big%20data%20to%20power%20content%20recommendation,ultimately%20benefiting%20its%20advertising%20revenue.</a:t>
            </a:r>
          </a:p>
        </p:txBody>
      </p:sp>
      <p:sp>
        <p:nvSpPr>
          <p:cNvPr name="TextBox 25" id="25"/>
          <p:cNvSpPr txBox="true"/>
          <p:nvPr/>
        </p:nvSpPr>
        <p:spPr>
          <a:xfrm rot="0">
            <a:off x="1463769" y="6794499"/>
            <a:ext cx="9394865" cy="457834"/>
          </a:xfrm>
          <a:prstGeom prst="rect">
            <a:avLst/>
          </a:prstGeom>
        </p:spPr>
        <p:txBody>
          <a:bodyPr anchor="t" rtlCol="false" tIns="0" lIns="0" bIns="0" rIns="0">
            <a:spAutoFit/>
          </a:bodyPr>
          <a:lstStyle/>
          <a:p>
            <a:pPr algn="l">
              <a:lnSpc>
                <a:spcPts val="3640"/>
              </a:lnSpc>
            </a:pPr>
            <a:r>
              <a:rPr lang="en-US" sz="2600" u="sng">
                <a:solidFill>
                  <a:srgbClr val="FFFFFF"/>
                </a:solidFill>
                <a:latin typeface="Arimo"/>
                <a:hlinkClick r:id="rId5" tooltip="https://www.forbes.com/advisor/business/social-media-statistics/"/>
              </a:rPr>
              <a:t>https://www.forbes.com/advisor/business/social-media-statistics/</a:t>
            </a:r>
          </a:p>
        </p:txBody>
      </p:sp>
      <p:sp>
        <p:nvSpPr>
          <p:cNvPr name="TextBox 26" id="26"/>
          <p:cNvSpPr txBox="true"/>
          <p:nvPr/>
        </p:nvSpPr>
        <p:spPr>
          <a:xfrm rot="0">
            <a:off x="1463769" y="7766683"/>
            <a:ext cx="8574643" cy="441324"/>
          </a:xfrm>
          <a:prstGeom prst="rect">
            <a:avLst/>
          </a:prstGeom>
        </p:spPr>
        <p:txBody>
          <a:bodyPr anchor="t" rtlCol="false" tIns="0" lIns="0" bIns="0" rIns="0">
            <a:spAutoFit/>
          </a:bodyPr>
          <a:lstStyle/>
          <a:p>
            <a:pPr algn="l">
              <a:lnSpc>
                <a:spcPts val="3500"/>
              </a:lnSpc>
            </a:pPr>
            <a:r>
              <a:rPr lang="en-US" sz="2500" u="sng">
                <a:solidFill>
                  <a:srgbClr val="FFFFFF"/>
                </a:solidFill>
                <a:latin typeface="Arimo"/>
                <a:hlinkClick r:id="rId6" tooltip="https://sproutsocial.com/insights/social-media-analytics-tools/"/>
              </a:rPr>
              <a:t>https://sproutsocial.com/insights/social-media-analytics-tools/</a:t>
            </a:r>
          </a:p>
        </p:txBody>
      </p:sp>
      <p:sp>
        <p:nvSpPr>
          <p:cNvPr name="TextBox 27" id="27"/>
          <p:cNvSpPr txBox="true"/>
          <p:nvPr/>
        </p:nvSpPr>
        <p:spPr>
          <a:xfrm rot="0">
            <a:off x="1463769" y="8691219"/>
            <a:ext cx="7780377" cy="441324"/>
          </a:xfrm>
          <a:prstGeom prst="rect">
            <a:avLst/>
          </a:prstGeom>
        </p:spPr>
        <p:txBody>
          <a:bodyPr anchor="t" rtlCol="false" tIns="0" lIns="0" bIns="0" rIns="0">
            <a:spAutoFit/>
          </a:bodyPr>
          <a:lstStyle/>
          <a:p>
            <a:pPr algn="l">
              <a:lnSpc>
                <a:spcPts val="3500"/>
              </a:lnSpc>
            </a:pPr>
            <a:r>
              <a:rPr lang="en-US" sz="2500" u="sng">
                <a:solidFill>
                  <a:srgbClr val="FFFFFF"/>
                </a:solidFill>
                <a:latin typeface="Arimo"/>
                <a:hlinkClick r:id="rId7" tooltip="https://sproutsocial.com/insights/social-media-statistics/"/>
              </a:rPr>
              <a:t>https://sproutsocial.com/insights/social-media-statistics/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3" id="3"/>
          <p:cNvGrpSpPr/>
          <p:nvPr/>
        </p:nvGrpSpPr>
        <p:grpSpPr>
          <a:xfrm rot="-10800000">
            <a:off x="12690412" y="-13875"/>
            <a:ext cx="3339225" cy="950625"/>
            <a:chOff x="0" y="0"/>
            <a:chExt cx="3166080" cy="901333"/>
          </a:xfrm>
        </p:grpSpPr>
        <p:sp>
          <p:nvSpPr>
            <p:cNvPr name="Freeform 4" id="4"/>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5" id="5"/>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6" id="6"/>
          <p:cNvGrpSpPr/>
          <p:nvPr/>
        </p:nvGrpSpPr>
        <p:grpSpPr>
          <a:xfrm rot="-10800000">
            <a:off x="2268413" y="-14325"/>
            <a:ext cx="13761225" cy="575775"/>
            <a:chOff x="0" y="0"/>
            <a:chExt cx="13047680" cy="545920"/>
          </a:xfrm>
        </p:grpSpPr>
        <p:sp>
          <p:nvSpPr>
            <p:cNvPr name="Freeform 7" id="7"/>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8" id="8"/>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9" id="9"/>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grpSp>
        <p:nvGrpSpPr>
          <p:cNvPr name="Group 10" id="10"/>
          <p:cNvGrpSpPr/>
          <p:nvPr/>
        </p:nvGrpSpPr>
        <p:grpSpPr>
          <a:xfrm rot="0">
            <a:off x="-315760" y="9775275"/>
            <a:ext cx="18796768" cy="674467"/>
            <a:chOff x="0" y="0"/>
            <a:chExt cx="15016643" cy="538828"/>
          </a:xfrm>
        </p:grpSpPr>
        <p:sp>
          <p:nvSpPr>
            <p:cNvPr name="Freeform 11" id="11"/>
            <p:cNvSpPr/>
            <p:nvPr/>
          </p:nvSpPr>
          <p:spPr>
            <a:xfrm flipH="false" flipV="false" rot="0">
              <a:off x="15640" y="9726"/>
              <a:ext cx="14985417" cy="519469"/>
            </a:xfrm>
            <a:custGeom>
              <a:avLst/>
              <a:gdLst/>
              <a:ahLst/>
              <a:cxnLst/>
              <a:rect r="r" b="b" t="t" l="l"/>
              <a:pathLst>
                <a:path h="519469" w="14985417">
                  <a:moveTo>
                    <a:pt x="108016" y="0"/>
                  </a:moveTo>
                  <a:lnTo>
                    <a:pt x="14877254" y="0"/>
                  </a:lnTo>
                  <a:cubicBezTo>
                    <a:pt x="14936889" y="0"/>
                    <a:pt x="14985416" y="29086"/>
                    <a:pt x="14985416" y="64990"/>
                  </a:cubicBezTo>
                  <a:lnTo>
                    <a:pt x="14985416" y="519469"/>
                  </a:lnTo>
                  <a:lnTo>
                    <a:pt x="0" y="519469"/>
                  </a:lnTo>
                  <a:lnTo>
                    <a:pt x="0" y="64990"/>
                  </a:lnTo>
                  <a:cubicBezTo>
                    <a:pt x="0" y="29086"/>
                    <a:pt x="48380" y="0"/>
                    <a:pt x="108162" y="0"/>
                  </a:cubicBezTo>
                  <a:close/>
                </a:path>
              </a:pathLst>
            </a:custGeom>
            <a:solidFill>
              <a:srgbClr val="0B5394"/>
            </a:solidFill>
          </p:spPr>
        </p:sp>
        <p:sp>
          <p:nvSpPr>
            <p:cNvPr name="Freeform 12" id="12"/>
            <p:cNvSpPr/>
            <p:nvPr/>
          </p:nvSpPr>
          <p:spPr>
            <a:xfrm flipH="false" flipV="false" rot="0">
              <a:off x="0" y="0"/>
              <a:ext cx="15016550" cy="538831"/>
            </a:xfrm>
            <a:custGeom>
              <a:avLst/>
              <a:gdLst/>
              <a:ahLst/>
              <a:cxnLst/>
              <a:rect r="r" b="b" t="t" l="l"/>
              <a:pathLst>
                <a:path h="538831" w="15016550">
                  <a:moveTo>
                    <a:pt x="123656" y="0"/>
                  </a:moveTo>
                  <a:lnTo>
                    <a:pt x="14892894" y="0"/>
                  </a:lnTo>
                  <a:lnTo>
                    <a:pt x="14892894" y="9726"/>
                  </a:lnTo>
                  <a:lnTo>
                    <a:pt x="14892894" y="0"/>
                  </a:lnTo>
                  <a:cubicBezTo>
                    <a:pt x="14960715" y="0"/>
                    <a:pt x="15016550" y="33086"/>
                    <a:pt x="15016550" y="74625"/>
                  </a:cubicBezTo>
                  <a:lnTo>
                    <a:pt x="15000909" y="74625"/>
                  </a:lnTo>
                  <a:lnTo>
                    <a:pt x="15016550" y="74625"/>
                  </a:lnTo>
                  <a:lnTo>
                    <a:pt x="15016550" y="529104"/>
                  </a:lnTo>
                  <a:cubicBezTo>
                    <a:pt x="15016550" y="534467"/>
                    <a:pt x="15009535" y="538831"/>
                    <a:pt x="15000909" y="538831"/>
                  </a:cubicBezTo>
                  <a:lnTo>
                    <a:pt x="15640" y="538831"/>
                  </a:lnTo>
                  <a:cubicBezTo>
                    <a:pt x="7016" y="538831"/>
                    <a:pt x="0" y="534467"/>
                    <a:pt x="0" y="529104"/>
                  </a:cubicBezTo>
                  <a:lnTo>
                    <a:pt x="0" y="74625"/>
                  </a:lnTo>
                  <a:lnTo>
                    <a:pt x="15640" y="74625"/>
                  </a:lnTo>
                  <a:lnTo>
                    <a:pt x="0" y="74625"/>
                  </a:lnTo>
                  <a:cubicBezTo>
                    <a:pt x="0" y="33086"/>
                    <a:pt x="55835" y="0"/>
                    <a:pt x="123656" y="0"/>
                  </a:cubicBezTo>
                  <a:cubicBezTo>
                    <a:pt x="126579" y="0"/>
                    <a:pt x="129502" y="545"/>
                    <a:pt x="131987" y="1454"/>
                  </a:cubicBezTo>
                  <a:lnTo>
                    <a:pt x="123656" y="9635"/>
                  </a:lnTo>
                  <a:lnTo>
                    <a:pt x="123656" y="0"/>
                  </a:lnTo>
                  <a:moveTo>
                    <a:pt x="123656" y="19361"/>
                  </a:moveTo>
                  <a:cubicBezTo>
                    <a:pt x="120732" y="19361"/>
                    <a:pt x="117809" y="18815"/>
                    <a:pt x="115324" y="17906"/>
                  </a:cubicBezTo>
                  <a:lnTo>
                    <a:pt x="123656" y="9726"/>
                  </a:lnTo>
                  <a:lnTo>
                    <a:pt x="123656" y="19361"/>
                  </a:lnTo>
                  <a:cubicBezTo>
                    <a:pt x="72059" y="19361"/>
                    <a:pt x="31133" y="44448"/>
                    <a:pt x="31133" y="74625"/>
                  </a:cubicBezTo>
                  <a:lnTo>
                    <a:pt x="31133" y="529104"/>
                  </a:lnTo>
                  <a:lnTo>
                    <a:pt x="15640" y="529104"/>
                  </a:lnTo>
                  <a:lnTo>
                    <a:pt x="15640" y="519469"/>
                  </a:lnTo>
                  <a:lnTo>
                    <a:pt x="15001058" y="519469"/>
                  </a:lnTo>
                  <a:lnTo>
                    <a:pt x="15001058" y="529195"/>
                  </a:lnTo>
                  <a:lnTo>
                    <a:pt x="14985419" y="529195"/>
                  </a:lnTo>
                  <a:lnTo>
                    <a:pt x="14985419" y="74716"/>
                  </a:lnTo>
                  <a:cubicBezTo>
                    <a:pt x="14985419" y="44539"/>
                    <a:pt x="14944492" y="19452"/>
                    <a:pt x="14892896" y="19452"/>
                  </a:cubicBezTo>
                  <a:lnTo>
                    <a:pt x="123656" y="19452"/>
                  </a:lnTo>
                  <a:close/>
                </a:path>
              </a:pathLst>
            </a:custGeom>
            <a:solidFill>
              <a:srgbClr val="0B5394"/>
            </a:solidFill>
          </p:spPr>
        </p:sp>
      </p:grpSp>
      <p:sp>
        <p:nvSpPr>
          <p:cNvPr name="TextBox 13" id="13"/>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14" id="14"/>
          <p:cNvGrpSpPr/>
          <p:nvPr/>
        </p:nvGrpSpPr>
        <p:grpSpPr>
          <a:xfrm rot="-10800000">
            <a:off x="12690412" y="-13875"/>
            <a:ext cx="3339225" cy="950625"/>
            <a:chOff x="0" y="0"/>
            <a:chExt cx="3166080" cy="901333"/>
          </a:xfrm>
        </p:grpSpPr>
        <p:sp>
          <p:nvSpPr>
            <p:cNvPr name="Freeform 15" id="15"/>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16" id="16"/>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7" id="17"/>
          <p:cNvGrpSpPr/>
          <p:nvPr/>
        </p:nvGrpSpPr>
        <p:grpSpPr>
          <a:xfrm rot="-10800000">
            <a:off x="-236717" y="-116891"/>
            <a:ext cx="18717726" cy="783157"/>
            <a:chOff x="0" y="0"/>
            <a:chExt cx="13047680" cy="545920"/>
          </a:xfrm>
        </p:grpSpPr>
        <p:sp>
          <p:nvSpPr>
            <p:cNvPr name="Freeform 18" id="18"/>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9" id="19"/>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20" id="20"/>
          <p:cNvSpPr txBox="true"/>
          <p:nvPr/>
        </p:nvSpPr>
        <p:spPr>
          <a:xfrm rot="0">
            <a:off x="12833266" y="504279"/>
            <a:ext cx="2738517" cy="146967"/>
          </a:xfrm>
          <a:prstGeom prst="rect">
            <a:avLst/>
          </a:prstGeom>
        </p:spPr>
        <p:txBody>
          <a:bodyPr anchor="t" rtlCol="false" tIns="0" lIns="0" bIns="0" rIns="0">
            <a:spAutoFit/>
          </a:bodyPr>
          <a:lstStyle/>
          <a:p>
            <a:pPr algn="ctr">
              <a:lnSpc>
                <a:spcPts val="3023"/>
              </a:lnSpc>
            </a:pPr>
            <a:r>
              <a:rPr lang="en-US" sz="2099">
                <a:solidFill>
                  <a:srgbClr val="FFFFFF"/>
                </a:solidFill>
                <a:latin typeface="Arimo"/>
              </a:rPr>
              <a:t>Christ University</a:t>
            </a:r>
          </a:p>
        </p:txBody>
      </p:sp>
      <p:grpSp>
        <p:nvGrpSpPr>
          <p:cNvPr name="Group 21" id="21"/>
          <p:cNvGrpSpPr/>
          <p:nvPr/>
        </p:nvGrpSpPr>
        <p:grpSpPr>
          <a:xfrm rot="0">
            <a:off x="2175934" y="2043216"/>
            <a:ext cx="13936131" cy="2671616"/>
            <a:chOff x="0" y="0"/>
            <a:chExt cx="18581509" cy="3562155"/>
          </a:xfrm>
        </p:grpSpPr>
        <p:pic>
          <p:nvPicPr>
            <p:cNvPr name="Picture 22" id="22"/>
            <p:cNvPicPr>
              <a:picLocks noChangeAspect="true"/>
            </p:cNvPicPr>
            <p:nvPr/>
          </p:nvPicPr>
          <p:blipFill>
            <a:blip r:embed="rId2"/>
            <a:srcRect l="0" t="0" r="0" b="0"/>
            <a:stretch>
              <a:fillRect/>
            </a:stretch>
          </p:blipFill>
          <p:spPr>
            <a:xfrm flipH="false" flipV="false" rot="0">
              <a:off x="0" y="61972"/>
              <a:ext cx="3033186" cy="3466498"/>
            </a:xfrm>
            <a:prstGeom prst="rect">
              <a:avLst/>
            </a:prstGeom>
          </p:spPr>
        </p:pic>
        <p:pic>
          <p:nvPicPr>
            <p:cNvPr name="Picture 23" id="23"/>
            <p:cNvPicPr>
              <a:picLocks noChangeAspect="true"/>
            </p:cNvPicPr>
            <p:nvPr/>
          </p:nvPicPr>
          <p:blipFill>
            <a:blip r:embed="rId3"/>
            <a:srcRect l="0" t="0" r="0" b="0"/>
            <a:stretch>
              <a:fillRect/>
            </a:stretch>
          </p:blipFill>
          <p:spPr>
            <a:xfrm flipH="false" flipV="false" rot="0">
              <a:off x="3676212" y="41315"/>
              <a:ext cx="2988870" cy="3302619"/>
            </a:xfrm>
            <a:prstGeom prst="rect">
              <a:avLst/>
            </a:prstGeom>
          </p:spPr>
        </p:pic>
        <p:pic>
          <p:nvPicPr>
            <p:cNvPr name="Picture 24" id="24"/>
            <p:cNvPicPr>
              <a:picLocks noChangeAspect="true"/>
            </p:cNvPicPr>
            <p:nvPr/>
          </p:nvPicPr>
          <p:blipFill>
            <a:blip r:embed="rId4"/>
            <a:srcRect l="0" t="0" r="0" b="0"/>
            <a:stretch>
              <a:fillRect/>
            </a:stretch>
          </p:blipFill>
          <p:spPr>
            <a:xfrm flipH="false" flipV="false" rot="0">
              <a:off x="7308111" y="0"/>
              <a:ext cx="3715482" cy="3343934"/>
            </a:xfrm>
            <a:prstGeom prst="rect">
              <a:avLst/>
            </a:prstGeom>
          </p:spPr>
        </p:pic>
        <p:pic>
          <p:nvPicPr>
            <p:cNvPr name="Picture 25" id="25"/>
            <p:cNvPicPr>
              <a:picLocks noChangeAspect="true"/>
            </p:cNvPicPr>
            <p:nvPr/>
          </p:nvPicPr>
          <p:blipFill>
            <a:blip r:embed="rId5"/>
            <a:srcRect l="0" t="0" r="0" b="0"/>
            <a:stretch>
              <a:fillRect/>
            </a:stretch>
          </p:blipFill>
          <p:spPr>
            <a:xfrm flipH="false" flipV="false" rot="0">
              <a:off x="11666623" y="189747"/>
              <a:ext cx="3034346" cy="3210948"/>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0">
              <a:off x="15343998" y="189747"/>
              <a:ext cx="3237511" cy="3372407"/>
            </a:xfrm>
            <a:prstGeom prst="rect">
              <a:avLst/>
            </a:prstGeom>
          </p:spPr>
        </p:pic>
      </p:grpSp>
      <p:grpSp>
        <p:nvGrpSpPr>
          <p:cNvPr name="Group 27" id="27"/>
          <p:cNvGrpSpPr/>
          <p:nvPr/>
        </p:nvGrpSpPr>
        <p:grpSpPr>
          <a:xfrm rot="0">
            <a:off x="4487684" y="5896143"/>
            <a:ext cx="9312631" cy="3075806"/>
            <a:chOff x="0" y="0"/>
            <a:chExt cx="12416842" cy="4101075"/>
          </a:xfrm>
        </p:grpSpPr>
        <p:pic>
          <p:nvPicPr>
            <p:cNvPr name="Picture 28" id="28"/>
            <p:cNvPicPr>
              <a:picLocks noChangeAspect="true"/>
            </p:cNvPicPr>
            <p:nvPr/>
          </p:nvPicPr>
          <p:blipFill>
            <a:blip r:embed="rId7"/>
            <a:srcRect l="0" t="0" r="0" b="0"/>
            <a:stretch>
              <a:fillRect/>
            </a:stretch>
          </p:blipFill>
          <p:spPr>
            <a:xfrm flipH="false" flipV="false" rot="0">
              <a:off x="0" y="0"/>
              <a:ext cx="3933031" cy="3795375"/>
            </a:xfrm>
            <a:prstGeom prst="rect">
              <a:avLst/>
            </a:prstGeom>
          </p:spPr>
        </p:pic>
        <p:pic>
          <p:nvPicPr>
            <p:cNvPr name="Picture 29" id="29"/>
            <p:cNvPicPr>
              <a:picLocks noChangeAspect="true"/>
            </p:cNvPicPr>
            <p:nvPr/>
          </p:nvPicPr>
          <p:blipFill>
            <a:blip r:embed="rId8"/>
            <a:srcRect l="0" t="0" r="0" b="0"/>
            <a:stretch>
              <a:fillRect/>
            </a:stretch>
          </p:blipFill>
          <p:spPr>
            <a:xfrm flipH="false" flipV="false" rot="0">
              <a:off x="4458359" y="282181"/>
              <a:ext cx="3799009" cy="3666044"/>
            </a:xfrm>
            <a:prstGeom prst="rect">
              <a:avLst/>
            </a:prstGeom>
          </p:spPr>
        </p:pic>
        <p:pic>
          <p:nvPicPr>
            <p:cNvPr name="Picture 30" id="30"/>
            <p:cNvPicPr>
              <a:picLocks noChangeAspect="true"/>
            </p:cNvPicPr>
            <p:nvPr/>
          </p:nvPicPr>
          <p:blipFill>
            <a:blip r:embed="rId9"/>
            <a:srcRect l="0" t="0" r="0" b="0"/>
            <a:stretch>
              <a:fillRect/>
            </a:stretch>
          </p:blipFill>
          <p:spPr>
            <a:xfrm flipH="false" flipV="false" rot="0">
              <a:off x="8782696" y="129332"/>
              <a:ext cx="3634145" cy="3971743"/>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36717" y="-14325"/>
            <a:ext cx="18524717" cy="10445847"/>
            <a:chOff x="0" y="0"/>
            <a:chExt cx="24699623" cy="13927797"/>
          </a:xfrm>
        </p:grpSpPr>
        <p:grpSp>
          <p:nvGrpSpPr>
            <p:cNvPr name="Group 3" id="3"/>
            <p:cNvGrpSpPr/>
            <p:nvPr/>
          </p:nvGrpSpPr>
          <p:grpSpPr>
            <a:xfrm rot="0">
              <a:off x="315623" y="12695598"/>
              <a:ext cx="24384000" cy="1232199"/>
              <a:chOff x="0" y="0"/>
              <a:chExt cx="14898228" cy="752853"/>
            </a:xfrm>
          </p:grpSpPr>
          <p:sp>
            <p:nvSpPr>
              <p:cNvPr name="Freeform 4" id="4"/>
              <p:cNvSpPr/>
              <p:nvPr/>
            </p:nvSpPr>
            <p:spPr>
              <a:xfrm flipH="false" flipV="false" rot="0">
                <a:off x="15516" y="13589"/>
                <a:ext cx="14867247" cy="725805"/>
              </a:xfrm>
              <a:custGeom>
                <a:avLst/>
                <a:gdLst/>
                <a:ahLst/>
                <a:cxnLst/>
                <a:rect r="r" b="b" t="t" l="l"/>
                <a:pathLst>
                  <a:path h="725805" w="14867247">
                    <a:moveTo>
                      <a:pt x="107164" y="0"/>
                    </a:moveTo>
                    <a:lnTo>
                      <a:pt x="14759939" y="0"/>
                    </a:lnTo>
                    <a:cubicBezTo>
                      <a:pt x="14819104" y="0"/>
                      <a:pt x="14867247" y="40640"/>
                      <a:pt x="14867247" y="90805"/>
                    </a:cubicBezTo>
                    <a:lnTo>
                      <a:pt x="14867247" y="725805"/>
                    </a:lnTo>
                    <a:lnTo>
                      <a:pt x="0" y="725805"/>
                    </a:lnTo>
                    <a:lnTo>
                      <a:pt x="0" y="90805"/>
                    </a:lnTo>
                    <a:cubicBezTo>
                      <a:pt x="0" y="40640"/>
                      <a:pt x="47999" y="0"/>
                      <a:pt x="107309" y="0"/>
                    </a:cubicBezTo>
                    <a:close/>
                  </a:path>
                </a:pathLst>
              </a:custGeom>
              <a:solidFill>
                <a:srgbClr val="0B5394"/>
              </a:solidFill>
            </p:spPr>
          </p:sp>
          <p:sp>
            <p:nvSpPr>
              <p:cNvPr name="Freeform 5" id="5"/>
              <p:cNvSpPr/>
              <p:nvPr/>
            </p:nvSpPr>
            <p:spPr>
              <a:xfrm flipH="false" flipV="false" rot="0">
                <a:off x="0" y="0"/>
                <a:ext cx="14898136" cy="752856"/>
              </a:xfrm>
              <a:custGeom>
                <a:avLst/>
                <a:gdLst/>
                <a:ahLst/>
                <a:cxnLst/>
                <a:rect r="r" b="b" t="t" l="l"/>
                <a:pathLst>
                  <a:path h="752856" w="14898136">
                    <a:moveTo>
                      <a:pt x="122680" y="0"/>
                    </a:moveTo>
                    <a:lnTo>
                      <a:pt x="14775455" y="0"/>
                    </a:lnTo>
                    <a:lnTo>
                      <a:pt x="14775455" y="13589"/>
                    </a:lnTo>
                    <a:lnTo>
                      <a:pt x="14775455" y="0"/>
                    </a:lnTo>
                    <a:cubicBezTo>
                      <a:pt x="14842741" y="0"/>
                      <a:pt x="14898136" y="46228"/>
                      <a:pt x="14898136" y="104267"/>
                    </a:cubicBezTo>
                    <a:lnTo>
                      <a:pt x="14882617" y="104267"/>
                    </a:lnTo>
                    <a:lnTo>
                      <a:pt x="14898136" y="104267"/>
                    </a:lnTo>
                    <a:lnTo>
                      <a:pt x="14898136" y="739267"/>
                    </a:lnTo>
                    <a:cubicBezTo>
                      <a:pt x="14898136" y="746760"/>
                      <a:pt x="14891175" y="752856"/>
                      <a:pt x="14882617" y="752856"/>
                    </a:cubicBezTo>
                    <a:lnTo>
                      <a:pt x="15516" y="752856"/>
                    </a:lnTo>
                    <a:cubicBezTo>
                      <a:pt x="6961" y="752856"/>
                      <a:pt x="0" y="746760"/>
                      <a:pt x="0" y="739267"/>
                    </a:cubicBezTo>
                    <a:lnTo>
                      <a:pt x="0" y="104267"/>
                    </a:lnTo>
                    <a:lnTo>
                      <a:pt x="15516" y="104267"/>
                    </a:lnTo>
                    <a:lnTo>
                      <a:pt x="0" y="104267"/>
                    </a:lnTo>
                    <a:cubicBezTo>
                      <a:pt x="0" y="46228"/>
                      <a:pt x="55395" y="0"/>
                      <a:pt x="122680" y="0"/>
                    </a:cubicBezTo>
                    <a:cubicBezTo>
                      <a:pt x="125581" y="0"/>
                      <a:pt x="128481" y="762"/>
                      <a:pt x="130946" y="2032"/>
                    </a:cubicBezTo>
                    <a:lnTo>
                      <a:pt x="122680" y="13462"/>
                    </a:lnTo>
                    <a:lnTo>
                      <a:pt x="122680" y="0"/>
                    </a:lnTo>
                    <a:moveTo>
                      <a:pt x="122680" y="27051"/>
                    </a:moveTo>
                    <a:cubicBezTo>
                      <a:pt x="119780" y="27051"/>
                      <a:pt x="116880" y="26289"/>
                      <a:pt x="114415" y="25019"/>
                    </a:cubicBezTo>
                    <a:lnTo>
                      <a:pt x="122680" y="13589"/>
                    </a:lnTo>
                    <a:lnTo>
                      <a:pt x="122680" y="27051"/>
                    </a:lnTo>
                    <a:cubicBezTo>
                      <a:pt x="71491" y="27051"/>
                      <a:pt x="30888" y="62103"/>
                      <a:pt x="30888" y="104267"/>
                    </a:cubicBezTo>
                    <a:lnTo>
                      <a:pt x="30888" y="739267"/>
                    </a:lnTo>
                    <a:lnTo>
                      <a:pt x="15516" y="739267"/>
                    </a:lnTo>
                    <a:lnTo>
                      <a:pt x="15516" y="725805"/>
                    </a:lnTo>
                    <a:lnTo>
                      <a:pt x="14882764" y="725805"/>
                    </a:lnTo>
                    <a:lnTo>
                      <a:pt x="14882764" y="739394"/>
                    </a:lnTo>
                    <a:lnTo>
                      <a:pt x="14867249" y="739394"/>
                    </a:lnTo>
                    <a:lnTo>
                      <a:pt x="14867249" y="104394"/>
                    </a:lnTo>
                    <a:cubicBezTo>
                      <a:pt x="14867249" y="62230"/>
                      <a:pt x="14826645" y="27178"/>
                      <a:pt x="14775455" y="27178"/>
                    </a:cubicBezTo>
                    <a:lnTo>
                      <a:pt x="122680" y="27178"/>
                    </a:lnTo>
                    <a:close/>
                  </a:path>
                </a:pathLst>
              </a:custGeom>
              <a:solidFill>
                <a:srgbClr val="0B5394"/>
              </a:solidFill>
            </p:spPr>
          </p:sp>
        </p:grpSp>
        <p:sp>
          <p:nvSpPr>
            <p:cNvPr name="TextBox 6" id="6"/>
            <p:cNvSpPr txBox="true"/>
            <p:nvPr/>
          </p:nvSpPr>
          <p:spPr>
            <a:xfrm rot="0">
              <a:off x="10221445" y="13043275"/>
              <a:ext cx="4572356" cy="246281"/>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7" id="7"/>
            <p:cNvGrpSpPr/>
            <p:nvPr/>
          </p:nvGrpSpPr>
          <p:grpSpPr>
            <a:xfrm rot="-10800000">
              <a:off x="17236173" y="600"/>
              <a:ext cx="4452300" cy="1267500"/>
              <a:chOff x="0" y="0"/>
              <a:chExt cx="3166080" cy="901333"/>
            </a:xfrm>
          </p:grpSpPr>
          <p:sp>
            <p:nvSpPr>
              <p:cNvPr name="Freeform 8" id="8"/>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9" id="9"/>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0" id="10"/>
            <p:cNvGrpSpPr/>
            <p:nvPr/>
          </p:nvGrpSpPr>
          <p:grpSpPr>
            <a:xfrm rot="-10800000">
              <a:off x="0" y="0"/>
              <a:ext cx="24699623" cy="1033442"/>
              <a:chOff x="0" y="0"/>
              <a:chExt cx="13047680" cy="545920"/>
            </a:xfrm>
          </p:grpSpPr>
          <p:sp>
            <p:nvSpPr>
              <p:cNvPr name="Freeform 11" id="11"/>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2" id="12"/>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13" id="13"/>
            <p:cNvSpPr txBox="true"/>
            <p:nvPr/>
          </p:nvSpPr>
          <p:spPr>
            <a:xfrm rot="0">
              <a:off x="17744045" y="312948"/>
              <a:ext cx="3436556" cy="594506"/>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grpSp>
      <p:sp>
        <p:nvSpPr>
          <p:cNvPr name="TextBox 14" id="14"/>
          <p:cNvSpPr txBox="true"/>
          <p:nvPr/>
        </p:nvSpPr>
        <p:spPr>
          <a:xfrm rot="0">
            <a:off x="8833452" y="1407444"/>
            <a:ext cx="7767627" cy="1352550"/>
          </a:xfrm>
          <a:prstGeom prst="rect">
            <a:avLst/>
          </a:prstGeom>
        </p:spPr>
        <p:txBody>
          <a:bodyPr anchor="t" rtlCol="false" tIns="0" lIns="0" bIns="0" rIns="0">
            <a:spAutoFit/>
          </a:bodyPr>
          <a:lstStyle/>
          <a:p>
            <a:pPr algn="l" marL="0" indent="0" lvl="0">
              <a:lnSpc>
                <a:spcPts val="10665"/>
              </a:lnSpc>
            </a:pPr>
            <a:r>
              <a:rPr lang="en-US" sz="8887" strike="noStrike">
                <a:solidFill>
                  <a:srgbClr val="FFFFFF"/>
                </a:solidFill>
                <a:latin typeface="HK Grotesk Bold"/>
              </a:rPr>
              <a:t>Introduction</a:t>
            </a:r>
          </a:p>
        </p:txBody>
      </p:sp>
      <p:sp>
        <p:nvSpPr>
          <p:cNvPr name="TextBox 15" id="15"/>
          <p:cNvSpPr txBox="true"/>
          <p:nvPr/>
        </p:nvSpPr>
        <p:spPr>
          <a:xfrm rot="0">
            <a:off x="6616797" y="3566321"/>
            <a:ext cx="10848388" cy="3952190"/>
          </a:xfrm>
          <a:prstGeom prst="rect">
            <a:avLst/>
          </a:prstGeom>
        </p:spPr>
        <p:txBody>
          <a:bodyPr anchor="t" rtlCol="false" tIns="0" lIns="0" bIns="0" rIns="0">
            <a:spAutoFit/>
          </a:bodyPr>
          <a:lstStyle/>
          <a:p>
            <a:pPr algn="ctr" marL="0" indent="0" lvl="0">
              <a:lnSpc>
                <a:spcPts val="3970"/>
              </a:lnSpc>
            </a:pPr>
            <a:r>
              <a:rPr lang="en-US" sz="3053">
                <a:solidFill>
                  <a:srgbClr val="FFFFFF"/>
                </a:solidFill>
                <a:latin typeface="HK Grotesk Medium"/>
              </a:rPr>
              <a:t>In today's digital age, social media has become a cornerstone of marketing strategies, offering businesses unparalleled access to vast amounts of consumer data. Social media analytics, the process of extracting insights from this data, is essential for understanding audience behavior and optimizing marketing efforts. In this book, we'll explore how businesses can leverage big data to drive engagement and enhance their social media presence.</a:t>
            </a:r>
          </a:p>
        </p:txBody>
      </p:sp>
      <p:sp>
        <p:nvSpPr>
          <p:cNvPr name="AutoShape 16" id="16"/>
          <p:cNvSpPr/>
          <p:nvPr/>
        </p:nvSpPr>
        <p:spPr>
          <a:xfrm>
            <a:off x="7569297" y="3075784"/>
            <a:ext cx="8384422" cy="0"/>
          </a:xfrm>
          <a:prstGeom prst="line">
            <a:avLst/>
          </a:prstGeom>
          <a:ln cap="flat" w="104775">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465060" y="6930560"/>
            <a:ext cx="4536606" cy="1399249"/>
          </a:xfrm>
          <a:prstGeom prst="rect">
            <a:avLst/>
          </a:prstGeom>
        </p:spPr>
      </p:pic>
      <p:sp>
        <p:nvSpPr>
          <p:cNvPr name="Freeform 3" id="3"/>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8301" t="0" r="-8301" b="0"/>
            </a:stretch>
          </a:blipFill>
        </p:spPr>
      </p:sp>
      <p:sp>
        <p:nvSpPr>
          <p:cNvPr name="TextBox 4" id="4"/>
          <p:cNvSpPr txBox="true"/>
          <p:nvPr/>
        </p:nvSpPr>
        <p:spPr>
          <a:xfrm rot="0">
            <a:off x="6121151" y="5161798"/>
            <a:ext cx="3780505" cy="2146812"/>
          </a:xfrm>
          <a:prstGeom prst="rect">
            <a:avLst/>
          </a:prstGeom>
        </p:spPr>
        <p:txBody>
          <a:bodyPr anchor="t" rtlCol="false" tIns="0" lIns="0" bIns="0" rIns="0">
            <a:spAutoFit/>
          </a:bodyPr>
          <a:lstStyle/>
          <a:p>
            <a:pPr algn="ctr" marL="0" indent="0" lvl="0">
              <a:lnSpc>
                <a:spcPts val="17408"/>
              </a:lnSpc>
              <a:spcBef>
                <a:spcPct val="0"/>
              </a:spcBef>
            </a:pPr>
            <a:r>
              <a:rPr lang="en-US" sz="12614" strike="noStrike" u="none">
                <a:solidFill>
                  <a:srgbClr val="010101"/>
                </a:solidFill>
                <a:latin typeface="Archivo Black"/>
              </a:rPr>
              <a:t>80%</a:t>
            </a:r>
          </a:p>
        </p:txBody>
      </p:sp>
      <p:sp>
        <p:nvSpPr>
          <p:cNvPr name="Freeform 5" id="5"/>
          <p:cNvSpPr/>
          <p:nvPr/>
        </p:nvSpPr>
        <p:spPr>
          <a:xfrm flipH="false" flipV="false" rot="0">
            <a:off x="12039560" y="2119040"/>
            <a:ext cx="3650772" cy="2669627"/>
          </a:xfrm>
          <a:custGeom>
            <a:avLst/>
            <a:gdLst/>
            <a:ahLst/>
            <a:cxnLst/>
            <a:rect r="r" b="b" t="t" l="l"/>
            <a:pathLst>
              <a:path h="2669627" w="3650772">
                <a:moveTo>
                  <a:pt x="0" y="0"/>
                </a:moveTo>
                <a:lnTo>
                  <a:pt x="3650773" y="0"/>
                </a:lnTo>
                <a:lnTo>
                  <a:pt x="3650773"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861313" y="5161798"/>
            <a:ext cx="3780505" cy="2146812"/>
          </a:xfrm>
          <a:prstGeom prst="rect">
            <a:avLst/>
          </a:prstGeom>
        </p:spPr>
        <p:txBody>
          <a:bodyPr anchor="t" rtlCol="false" tIns="0" lIns="0" bIns="0" rIns="0">
            <a:spAutoFit/>
          </a:bodyPr>
          <a:lstStyle/>
          <a:p>
            <a:pPr algn="ctr" marL="0" indent="0" lvl="0">
              <a:lnSpc>
                <a:spcPts val="17408"/>
              </a:lnSpc>
              <a:spcBef>
                <a:spcPct val="0"/>
              </a:spcBef>
            </a:pPr>
            <a:r>
              <a:rPr lang="en-US" sz="12614">
                <a:solidFill>
                  <a:srgbClr val="010101"/>
                </a:solidFill>
                <a:latin typeface="Archivo Black"/>
              </a:rPr>
              <a:t>2</a:t>
            </a:r>
            <a:r>
              <a:rPr lang="en-US" sz="12614" strike="noStrike" u="none">
                <a:solidFill>
                  <a:srgbClr val="010101"/>
                </a:solidFill>
                <a:latin typeface="Archivo Black"/>
              </a:rPr>
              <a:t>0%</a:t>
            </a:r>
          </a:p>
        </p:txBody>
      </p:sp>
      <p:grpSp>
        <p:nvGrpSpPr>
          <p:cNvPr name="Group 7" id="7"/>
          <p:cNvGrpSpPr/>
          <p:nvPr/>
        </p:nvGrpSpPr>
        <p:grpSpPr>
          <a:xfrm rot="0">
            <a:off x="5601779" y="2723224"/>
            <a:ext cx="8263167" cy="4130887"/>
            <a:chOff x="0" y="0"/>
            <a:chExt cx="11017556" cy="5507849"/>
          </a:xfrm>
        </p:grpSpPr>
        <p:sp>
          <p:nvSpPr>
            <p:cNvPr name="TextBox 8" id="8"/>
            <p:cNvSpPr txBox="true"/>
            <p:nvPr/>
          </p:nvSpPr>
          <p:spPr>
            <a:xfrm rot="0">
              <a:off x="0" y="133350"/>
              <a:ext cx="11017556" cy="2749042"/>
            </a:xfrm>
            <a:prstGeom prst="rect">
              <a:avLst/>
            </a:prstGeom>
          </p:spPr>
          <p:txBody>
            <a:bodyPr anchor="t" rtlCol="false" tIns="0" lIns="0" bIns="0" rIns="0">
              <a:spAutoFit/>
            </a:bodyPr>
            <a:lstStyle/>
            <a:p>
              <a:pPr algn="ctr">
                <a:lnSpc>
                  <a:spcPts val="15641"/>
                </a:lnSpc>
              </a:pPr>
              <a:r>
                <a:rPr lang="en-US" sz="14219">
                  <a:solidFill>
                    <a:srgbClr val="FFFFFF"/>
                  </a:solidFill>
                  <a:latin typeface="HK Grotesk Bold"/>
                </a:rPr>
                <a:t>81% </a:t>
              </a:r>
            </a:p>
          </p:txBody>
        </p:sp>
        <p:sp>
          <p:nvSpPr>
            <p:cNvPr name="TextBox 9" id="9"/>
            <p:cNvSpPr txBox="true"/>
            <p:nvPr/>
          </p:nvSpPr>
          <p:spPr>
            <a:xfrm rot="0">
              <a:off x="951616" y="3420432"/>
              <a:ext cx="9114323" cy="2087416"/>
            </a:xfrm>
            <a:prstGeom prst="rect">
              <a:avLst/>
            </a:prstGeom>
          </p:spPr>
          <p:txBody>
            <a:bodyPr anchor="t" rtlCol="false" tIns="0" lIns="0" bIns="0" rIns="0">
              <a:spAutoFit/>
            </a:bodyPr>
            <a:lstStyle/>
            <a:p>
              <a:pPr algn="ctr" marL="0" indent="0" lvl="0">
                <a:lnSpc>
                  <a:spcPts val="4271"/>
                </a:lnSpc>
                <a:spcBef>
                  <a:spcPct val="0"/>
                </a:spcBef>
              </a:pPr>
              <a:r>
                <a:rPr lang="en-US" sz="3051" spc="244">
                  <a:solidFill>
                    <a:srgbClr val="FFFFFF"/>
                  </a:solidFill>
                  <a:latin typeface="HK Grotesk Bold"/>
                </a:rPr>
                <a:t> COMPANIES ARE TURNING TO BIG DATA TECHNOLOGY FOR SOCIAL MEDIA ANALYSIS</a:t>
              </a:r>
            </a:p>
          </p:txBody>
        </p:sp>
      </p:grpSp>
      <p:grpSp>
        <p:nvGrpSpPr>
          <p:cNvPr name="Group 10" id="10"/>
          <p:cNvGrpSpPr/>
          <p:nvPr/>
        </p:nvGrpSpPr>
        <p:grpSpPr>
          <a:xfrm rot="0">
            <a:off x="0" y="9507373"/>
            <a:ext cx="18288000" cy="924149"/>
            <a:chOff x="0" y="0"/>
            <a:chExt cx="14898228" cy="752853"/>
          </a:xfrm>
        </p:grpSpPr>
        <p:sp>
          <p:nvSpPr>
            <p:cNvPr name="Freeform 11" id="11"/>
            <p:cNvSpPr/>
            <p:nvPr/>
          </p:nvSpPr>
          <p:spPr>
            <a:xfrm flipH="false" flipV="false" rot="0">
              <a:off x="15516" y="13589"/>
              <a:ext cx="14867247" cy="725805"/>
            </a:xfrm>
            <a:custGeom>
              <a:avLst/>
              <a:gdLst/>
              <a:ahLst/>
              <a:cxnLst/>
              <a:rect r="r" b="b" t="t" l="l"/>
              <a:pathLst>
                <a:path h="725805" w="14867247">
                  <a:moveTo>
                    <a:pt x="107164" y="0"/>
                  </a:moveTo>
                  <a:lnTo>
                    <a:pt x="14759939" y="0"/>
                  </a:lnTo>
                  <a:cubicBezTo>
                    <a:pt x="14819104" y="0"/>
                    <a:pt x="14867247" y="40640"/>
                    <a:pt x="14867247" y="90805"/>
                  </a:cubicBezTo>
                  <a:lnTo>
                    <a:pt x="14867247" y="725805"/>
                  </a:lnTo>
                  <a:lnTo>
                    <a:pt x="0" y="725805"/>
                  </a:lnTo>
                  <a:lnTo>
                    <a:pt x="0" y="90805"/>
                  </a:lnTo>
                  <a:cubicBezTo>
                    <a:pt x="0" y="40640"/>
                    <a:pt x="47999" y="0"/>
                    <a:pt x="107309" y="0"/>
                  </a:cubicBezTo>
                  <a:close/>
                </a:path>
              </a:pathLst>
            </a:custGeom>
            <a:solidFill>
              <a:srgbClr val="0B5394"/>
            </a:solidFill>
          </p:spPr>
        </p:sp>
        <p:sp>
          <p:nvSpPr>
            <p:cNvPr name="Freeform 12" id="12"/>
            <p:cNvSpPr/>
            <p:nvPr/>
          </p:nvSpPr>
          <p:spPr>
            <a:xfrm flipH="false" flipV="false" rot="0">
              <a:off x="0" y="0"/>
              <a:ext cx="14898136" cy="752856"/>
            </a:xfrm>
            <a:custGeom>
              <a:avLst/>
              <a:gdLst/>
              <a:ahLst/>
              <a:cxnLst/>
              <a:rect r="r" b="b" t="t" l="l"/>
              <a:pathLst>
                <a:path h="752856" w="14898136">
                  <a:moveTo>
                    <a:pt x="122680" y="0"/>
                  </a:moveTo>
                  <a:lnTo>
                    <a:pt x="14775455" y="0"/>
                  </a:lnTo>
                  <a:lnTo>
                    <a:pt x="14775455" y="13589"/>
                  </a:lnTo>
                  <a:lnTo>
                    <a:pt x="14775455" y="0"/>
                  </a:lnTo>
                  <a:cubicBezTo>
                    <a:pt x="14842741" y="0"/>
                    <a:pt x="14898136" y="46228"/>
                    <a:pt x="14898136" y="104267"/>
                  </a:cubicBezTo>
                  <a:lnTo>
                    <a:pt x="14882617" y="104267"/>
                  </a:lnTo>
                  <a:lnTo>
                    <a:pt x="14898136" y="104267"/>
                  </a:lnTo>
                  <a:lnTo>
                    <a:pt x="14898136" y="739267"/>
                  </a:lnTo>
                  <a:cubicBezTo>
                    <a:pt x="14898136" y="746760"/>
                    <a:pt x="14891175" y="752856"/>
                    <a:pt x="14882617" y="752856"/>
                  </a:cubicBezTo>
                  <a:lnTo>
                    <a:pt x="15516" y="752856"/>
                  </a:lnTo>
                  <a:cubicBezTo>
                    <a:pt x="6961" y="752856"/>
                    <a:pt x="0" y="746760"/>
                    <a:pt x="0" y="739267"/>
                  </a:cubicBezTo>
                  <a:lnTo>
                    <a:pt x="0" y="104267"/>
                  </a:lnTo>
                  <a:lnTo>
                    <a:pt x="15516" y="104267"/>
                  </a:lnTo>
                  <a:lnTo>
                    <a:pt x="0" y="104267"/>
                  </a:lnTo>
                  <a:cubicBezTo>
                    <a:pt x="0" y="46228"/>
                    <a:pt x="55395" y="0"/>
                    <a:pt x="122680" y="0"/>
                  </a:cubicBezTo>
                  <a:cubicBezTo>
                    <a:pt x="125581" y="0"/>
                    <a:pt x="128481" y="762"/>
                    <a:pt x="130946" y="2032"/>
                  </a:cubicBezTo>
                  <a:lnTo>
                    <a:pt x="122680" y="13462"/>
                  </a:lnTo>
                  <a:lnTo>
                    <a:pt x="122680" y="0"/>
                  </a:lnTo>
                  <a:moveTo>
                    <a:pt x="122680" y="27051"/>
                  </a:moveTo>
                  <a:cubicBezTo>
                    <a:pt x="119780" y="27051"/>
                    <a:pt x="116880" y="26289"/>
                    <a:pt x="114415" y="25019"/>
                  </a:cubicBezTo>
                  <a:lnTo>
                    <a:pt x="122680" y="13589"/>
                  </a:lnTo>
                  <a:lnTo>
                    <a:pt x="122680" y="27051"/>
                  </a:lnTo>
                  <a:cubicBezTo>
                    <a:pt x="71491" y="27051"/>
                    <a:pt x="30888" y="62103"/>
                    <a:pt x="30888" y="104267"/>
                  </a:cubicBezTo>
                  <a:lnTo>
                    <a:pt x="30888" y="739267"/>
                  </a:lnTo>
                  <a:lnTo>
                    <a:pt x="15516" y="739267"/>
                  </a:lnTo>
                  <a:lnTo>
                    <a:pt x="15516" y="725805"/>
                  </a:lnTo>
                  <a:lnTo>
                    <a:pt x="14882764" y="725805"/>
                  </a:lnTo>
                  <a:lnTo>
                    <a:pt x="14882764" y="739394"/>
                  </a:lnTo>
                  <a:lnTo>
                    <a:pt x="14867249" y="739394"/>
                  </a:lnTo>
                  <a:lnTo>
                    <a:pt x="14867249" y="104394"/>
                  </a:lnTo>
                  <a:cubicBezTo>
                    <a:pt x="14867249" y="62230"/>
                    <a:pt x="14826645" y="27178"/>
                    <a:pt x="14775455" y="27178"/>
                  </a:cubicBezTo>
                  <a:lnTo>
                    <a:pt x="122680" y="27178"/>
                  </a:lnTo>
                  <a:close/>
                </a:path>
              </a:pathLst>
            </a:custGeom>
            <a:solidFill>
              <a:srgbClr val="0B5394"/>
            </a:solidFill>
          </p:spPr>
        </p:sp>
      </p:grpSp>
      <p:sp>
        <p:nvSpPr>
          <p:cNvPr name="TextBox 13" id="13"/>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14" id="14"/>
          <p:cNvGrpSpPr/>
          <p:nvPr/>
        </p:nvGrpSpPr>
        <p:grpSpPr>
          <a:xfrm rot="-10800000">
            <a:off x="12690412" y="-13875"/>
            <a:ext cx="3339225" cy="950625"/>
            <a:chOff x="0" y="0"/>
            <a:chExt cx="3166080" cy="901333"/>
          </a:xfrm>
        </p:grpSpPr>
        <p:sp>
          <p:nvSpPr>
            <p:cNvPr name="Freeform 15" id="15"/>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16" id="16"/>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7" id="17"/>
          <p:cNvGrpSpPr/>
          <p:nvPr/>
        </p:nvGrpSpPr>
        <p:grpSpPr>
          <a:xfrm rot="-10800000">
            <a:off x="-236717" y="-14325"/>
            <a:ext cx="18524717" cy="775081"/>
            <a:chOff x="0" y="0"/>
            <a:chExt cx="13047680" cy="545920"/>
          </a:xfrm>
        </p:grpSpPr>
        <p:sp>
          <p:nvSpPr>
            <p:cNvPr name="Freeform 18" id="18"/>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9" id="19"/>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20" id="20"/>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742950" y="-552450"/>
            <a:ext cx="8591550" cy="11487150"/>
          </a:xfrm>
          <a:prstGeom prst="rect">
            <a:avLst/>
          </a:prstGeom>
          <a:gradFill rotWithShape="true">
            <a:gsLst>
              <a:gs pos="0">
                <a:srgbClr val="8C52FF">
                  <a:alpha val="100000"/>
                </a:srgbClr>
              </a:gs>
              <a:gs pos="100000">
                <a:srgbClr val="FF914D">
                  <a:alpha val="100000"/>
                </a:srgbClr>
              </a:gs>
            </a:gsLst>
            <a:lin ang="0"/>
          </a:gradFill>
        </p:spPr>
      </p:sp>
      <p:grpSp>
        <p:nvGrpSpPr>
          <p:cNvPr name="Group 3" id="3"/>
          <p:cNvGrpSpPr/>
          <p:nvPr/>
        </p:nvGrpSpPr>
        <p:grpSpPr>
          <a:xfrm rot="0">
            <a:off x="0" y="9484406"/>
            <a:ext cx="18668533" cy="816992"/>
            <a:chOff x="0" y="0"/>
            <a:chExt cx="15208227" cy="665559"/>
          </a:xfrm>
        </p:grpSpPr>
        <p:sp>
          <p:nvSpPr>
            <p:cNvPr name="Freeform 4" id="4"/>
            <p:cNvSpPr/>
            <p:nvPr/>
          </p:nvSpPr>
          <p:spPr>
            <a:xfrm flipH="false" flipV="false" rot="0">
              <a:off x="15839" y="12013"/>
              <a:ext cx="15176601" cy="641646"/>
            </a:xfrm>
            <a:custGeom>
              <a:avLst/>
              <a:gdLst/>
              <a:ahLst/>
              <a:cxnLst/>
              <a:rect r="r" b="b" t="t" l="l"/>
              <a:pathLst>
                <a:path h="641646" w="15176601">
                  <a:moveTo>
                    <a:pt x="109394" y="0"/>
                  </a:moveTo>
                  <a:lnTo>
                    <a:pt x="15067061" y="0"/>
                  </a:lnTo>
                  <a:cubicBezTo>
                    <a:pt x="15127457" y="0"/>
                    <a:pt x="15176601" y="35928"/>
                    <a:pt x="15176601" y="80276"/>
                  </a:cubicBezTo>
                  <a:lnTo>
                    <a:pt x="15176601" y="641647"/>
                  </a:lnTo>
                  <a:lnTo>
                    <a:pt x="0" y="641647"/>
                  </a:lnTo>
                  <a:lnTo>
                    <a:pt x="0" y="80276"/>
                  </a:lnTo>
                  <a:cubicBezTo>
                    <a:pt x="0" y="35928"/>
                    <a:pt x="48998" y="0"/>
                    <a:pt x="109542" y="0"/>
                  </a:cubicBezTo>
                  <a:close/>
                </a:path>
              </a:pathLst>
            </a:custGeom>
            <a:solidFill>
              <a:srgbClr val="0B5394"/>
            </a:solidFill>
          </p:spPr>
        </p:sp>
        <p:sp>
          <p:nvSpPr>
            <p:cNvPr name="Freeform 5" id="5"/>
            <p:cNvSpPr/>
            <p:nvPr/>
          </p:nvSpPr>
          <p:spPr>
            <a:xfrm flipH="false" flipV="false" rot="0">
              <a:off x="0" y="0"/>
              <a:ext cx="15208132" cy="665561"/>
            </a:xfrm>
            <a:custGeom>
              <a:avLst/>
              <a:gdLst/>
              <a:ahLst/>
              <a:cxnLst/>
              <a:rect r="r" b="b" t="t" l="l"/>
              <a:pathLst>
                <a:path h="665561" w="15208132">
                  <a:moveTo>
                    <a:pt x="125233" y="0"/>
                  </a:moveTo>
                  <a:lnTo>
                    <a:pt x="15082900" y="0"/>
                  </a:lnTo>
                  <a:lnTo>
                    <a:pt x="15082900" y="12013"/>
                  </a:lnTo>
                  <a:lnTo>
                    <a:pt x="15082900" y="0"/>
                  </a:lnTo>
                  <a:cubicBezTo>
                    <a:pt x="15151585" y="0"/>
                    <a:pt x="15208132" y="40868"/>
                    <a:pt x="15208132" y="92177"/>
                  </a:cubicBezTo>
                  <a:lnTo>
                    <a:pt x="15192293" y="92177"/>
                  </a:lnTo>
                  <a:lnTo>
                    <a:pt x="15208132" y="92177"/>
                  </a:lnTo>
                  <a:lnTo>
                    <a:pt x="15208132" y="653548"/>
                  </a:lnTo>
                  <a:cubicBezTo>
                    <a:pt x="15208132" y="660172"/>
                    <a:pt x="15201027" y="665561"/>
                    <a:pt x="15192293" y="665561"/>
                  </a:cubicBezTo>
                  <a:lnTo>
                    <a:pt x="15839" y="665561"/>
                  </a:lnTo>
                  <a:cubicBezTo>
                    <a:pt x="7105" y="665561"/>
                    <a:pt x="0" y="660172"/>
                    <a:pt x="0" y="653548"/>
                  </a:cubicBezTo>
                  <a:lnTo>
                    <a:pt x="0" y="92177"/>
                  </a:lnTo>
                  <a:lnTo>
                    <a:pt x="15839" y="92177"/>
                  </a:lnTo>
                  <a:lnTo>
                    <a:pt x="0" y="92177"/>
                  </a:lnTo>
                  <a:cubicBezTo>
                    <a:pt x="0" y="40868"/>
                    <a:pt x="56547" y="0"/>
                    <a:pt x="125233" y="0"/>
                  </a:cubicBezTo>
                  <a:cubicBezTo>
                    <a:pt x="128194" y="0"/>
                    <a:pt x="131154" y="674"/>
                    <a:pt x="133671" y="1796"/>
                  </a:cubicBezTo>
                  <a:lnTo>
                    <a:pt x="125233" y="11901"/>
                  </a:lnTo>
                  <a:lnTo>
                    <a:pt x="125233" y="0"/>
                  </a:lnTo>
                  <a:moveTo>
                    <a:pt x="125233" y="23914"/>
                  </a:moveTo>
                  <a:cubicBezTo>
                    <a:pt x="122273" y="23914"/>
                    <a:pt x="119312" y="23241"/>
                    <a:pt x="116795" y="22118"/>
                  </a:cubicBezTo>
                  <a:lnTo>
                    <a:pt x="125233" y="12013"/>
                  </a:lnTo>
                  <a:lnTo>
                    <a:pt x="125233" y="23914"/>
                  </a:lnTo>
                  <a:cubicBezTo>
                    <a:pt x="72979" y="23914"/>
                    <a:pt x="31530" y="54902"/>
                    <a:pt x="31530" y="92177"/>
                  </a:cubicBezTo>
                  <a:lnTo>
                    <a:pt x="31530" y="653548"/>
                  </a:lnTo>
                  <a:lnTo>
                    <a:pt x="15839" y="653548"/>
                  </a:lnTo>
                  <a:lnTo>
                    <a:pt x="15839" y="641646"/>
                  </a:lnTo>
                  <a:lnTo>
                    <a:pt x="15192442" y="641646"/>
                  </a:lnTo>
                  <a:lnTo>
                    <a:pt x="15192442" y="653660"/>
                  </a:lnTo>
                  <a:lnTo>
                    <a:pt x="15176604" y="653660"/>
                  </a:lnTo>
                  <a:lnTo>
                    <a:pt x="15176604" y="92289"/>
                  </a:lnTo>
                  <a:cubicBezTo>
                    <a:pt x="15176604" y="55014"/>
                    <a:pt x="15135155" y="24027"/>
                    <a:pt x="15082900" y="24027"/>
                  </a:cubicBezTo>
                  <a:lnTo>
                    <a:pt x="125233" y="24027"/>
                  </a:lnTo>
                  <a:close/>
                </a:path>
              </a:pathLst>
            </a:custGeom>
            <a:solidFill>
              <a:srgbClr val="0B5394"/>
            </a:solidFill>
          </p:spPr>
        </p:sp>
      </p:grpSp>
      <p:sp>
        <p:nvSpPr>
          <p:cNvPr name="TextBox 6" id="6"/>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7" id="7"/>
          <p:cNvGrpSpPr/>
          <p:nvPr/>
        </p:nvGrpSpPr>
        <p:grpSpPr>
          <a:xfrm rot="-10800000">
            <a:off x="12690412" y="-13875"/>
            <a:ext cx="3339225" cy="950625"/>
            <a:chOff x="0" y="0"/>
            <a:chExt cx="3166080" cy="901333"/>
          </a:xfrm>
        </p:grpSpPr>
        <p:sp>
          <p:nvSpPr>
            <p:cNvPr name="Freeform 8" id="8"/>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9" id="9"/>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0" id="10"/>
          <p:cNvGrpSpPr/>
          <p:nvPr/>
        </p:nvGrpSpPr>
        <p:grpSpPr>
          <a:xfrm rot="-10800000">
            <a:off x="0" y="-219649"/>
            <a:ext cx="18668533" cy="781099"/>
            <a:chOff x="0" y="0"/>
            <a:chExt cx="13047680" cy="545920"/>
          </a:xfrm>
        </p:grpSpPr>
        <p:sp>
          <p:nvSpPr>
            <p:cNvPr name="Freeform 11" id="11"/>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2" id="12"/>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13" id="13"/>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sp>
        <p:nvSpPr>
          <p:cNvPr name="TextBox 14" id="14"/>
          <p:cNvSpPr txBox="true"/>
          <p:nvPr/>
        </p:nvSpPr>
        <p:spPr>
          <a:xfrm rot="0">
            <a:off x="8270867" y="1115165"/>
            <a:ext cx="9600898" cy="841502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FFFFFF"/>
                </a:solidFill>
                <a:latin typeface="HK Grotesk Medium"/>
              </a:rPr>
              <a:t>Understand Audience: Gain insights into audience behavior, preferences, and interests.</a:t>
            </a:r>
          </a:p>
          <a:p>
            <a:pPr algn="l" marL="690881" indent="-345440" lvl="1">
              <a:lnSpc>
                <a:spcPts val="4480"/>
              </a:lnSpc>
              <a:buFont typeface="Arial"/>
              <a:buChar char="•"/>
            </a:pPr>
            <a:r>
              <a:rPr lang="en-US" sz="3200">
                <a:solidFill>
                  <a:srgbClr val="FFFFFF"/>
                </a:solidFill>
                <a:latin typeface="HK Grotesk Medium"/>
              </a:rPr>
              <a:t>Optimize Strategies: Tailor marketing efforts based on data-driven insights for better resonance.</a:t>
            </a:r>
          </a:p>
          <a:p>
            <a:pPr algn="l" marL="690881" indent="-345440" lvl="1">
              <a:lnSpc>
                <a:spcPts val="4480"/>
              </a:lnSpc>
              <a:buFont typeface="Arial"/>
              <a:buChar char="•"/>
            </a:pPr>
            <a:r>
              <a:rPr lang="en-US" sz="3200">
                <a:solidFill>
                  <a:srgbClr val="FFFFFF"/>
                </a:solidFill>
                <a:latin typeface="HK Grotesk Medium"/>
              </a:rPr>
              <a:t>Measure Effectiveness: Track performance metrics to assess ROI and refine strategies accordingly.</a:t>
            </a:r>
          </a:p>
          <a:p>
            <a:pPr algn="l" marL="690881" indent="-345440" lvl="1">
              <a:lnSpc>
                <a:spcPts val="4480"/>
              </a:lnSpc>
              <a:buFont typeface="Arial"/>
              <a:buChar char="•"/>
            </a:pPr>
            <a:r>
              <a:rPr lang="en-US" sz="3200">
                <a:solidFill>
                  <a:srgbClr val="FFFFFF"/>
                </a:solidFill>
                <a:latin typeface="HK Grotesk Medium"/>
              </a:rPr>
              <a:t>Identify Trends: Stay ahead of industry trends and consumer preferences to capitalize on opportunities.</a:t>
            </a:r>
          </a:p>
          <a:p>
            <a:pPr algn="l" marL="690881" indent="-345440" lvl="1">
              <a:lnSpc>
                <a:spcPts val="4480"/>
              </a:lnSpc>
              <a:buFont typeface="Arial"/>
              <a:buChar char="•"/>
            </a:pPr>
            <a:r>
              <a:rPr lang="en-US" sz="3200">
                <a:solidFill>
                  <a:srgbClr val="FFFFFF"/>
                </a:solidFill>
                <a:latin typeface="HK Grotesk Medium"/>
              </a:rPr>
              <a:t>Enhance Engagement: Create more engaging content and foster stronger relationships with the audience.</a:t>
            </a:r>
          </a:p>
          <a:p>
            <a:pPr algn="l">
              <a:lnSpc>
                <a:spcPts val="4480"/>
              </a:lnSpc>
            </a:pPr>
          </a:p>
        </p:txBody>
      </p:sp>
      <p:sp>
        <p:nvSpPr>
          <p:cNvPr name="TextBox 15" id="15"/>
          <p:cNvSpPr txBox="true"/>
          <p:nvPr/>
        </p:nvSpPr>
        <p:spPr>
          <a:xfrm rot="0">
            <a:off x="1445423" y="1633104"/>
            <a:ext cx="5365867" cy="1916154"/>
          </a:xfrm>
          <a:prstGeom prst="rect">
            <a:avLst/>
          </a:prstGeom>
        </p:spPr>
        <p:txBody>
          <a:bodyPr anchor="t" rtlCol="false" tIns="0" lIns="0" bIns="0" rIns="0">
            <a:spAutoFit/>
          </a:bodyPr>
          <a:lstStyle/>
          <a:p>
            <a:pPr algn="l" marL="0" indent="0" lvl="0">
              <a:lnSpc>
                <a:spcPts val="5160"/>
              </a:lnSpc>
            </a:pPr>
            <a:r>
              <a:rPr lang="en-US" sz="3685" spc="294">
                <a:solidFill>
                  <a:srgbClr val="FFFFFF"/>
                </a:solidFill>
                <a:latin typeface="HK Grotesk Bold"/>
              </a:rPr>
              <a:t>WHY SOCIAL MEDIA ANALYTICS FOR MARKETING?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9591675"/>
            <a:ext cx="18288000" cy="709723"/>
            <a:chOff x="0" y="0"/>
            <a:chExt cx="14898228" cy="578173"/>
          </a:xfrm>
        </p:grpSpPr>
        <p:sp>
          <p:nvSpPr>
            <p:cNvPr name="Freeform 3" id="3"/>
            <p:cNvSpPr/>
            <p:nvPr/>
          </p:nvSpPr>
          <p:spPr>
            <a:xfrm flipH="false" flipV="false" rot="0">
              <a:off x="15516" y="10436"/>
              <a:ext cx="14867247" cy="557400"/>
            </a:xfrm>
            <a:custGeom>
              <a:avLst/>
              <a:gdLst/>
              <a:ahLst/>
              <a:cxnLst/>
              <a:rect r="r" b="b" t="t" l="l"/>
              <a:pathLst>
                <a:path h="557400" w="14867247">
                  <a:moveTo>
                    <a:pt x="107164" y="0"/>
                  </a:moveTo>
                  <a:lnTo>
                    <a:pt x="14759939" y="0"/>
                  </a:lnTo>
                  <a:cubicBezTo>
                    <a:pt x="14819104" y="0"/>
                    <a:pt x="14867247" y="31211"/>
                    <a:pt x="14867247" y="69736"/>
                  </a:cubicBezTo>
                  <a:lnTo>
                    <a:pt x="14867247" y="557400"/>
                  </a:lnTo>
                  <a:lnTo>
                    <a:pt x="0" y="557400"/>
                  </a:lnTo>
                  <a:lnTo>
                    <a:pt x="0" y="69736"/>
                  </a:lnTo>
                  <a:cubicBezTo>
                    <a:pt x="0" y="31211"/>
                    <a:pt x="47999" y="0"/>
                    <a:pt x="107309" y="0"/>
                  </a:cubicBezTo>
                  <a:close/>
                </a:path>
              </a:pathLst>
            </a:custGeom>
            <a:solidFill>
              <a:srgbClr val="0B5394"/>
            </a:solidFill>
          </p:spPr>
        </p:sp>
        <p:sp>
          <p:nvSpPr>
            <p:cNvPr name="Freeform 4" id="4"/>
            <p:cNvSpPr/>
            <p:nvPr/>
          </p:nvSpPr>
          <p:spPr>
            <a:xfrm flipH="false" flipV="false" rot="0">
              <a:off x="0" y="0"/>
              <a:ext cx="14898136" cy="578175"/>
            </a:xfrm>
            <a:custGeom>
              <a:avLst/>
              <a:gdLst/>
              <a:ahLst/>
              <a:cxnLst/>
              <a:rect r="r" b="b" t="t" l="l"/>
              <a:pathLst>
                <a:path h="578175" w="14898136">
                  <a:moveTo>
                    <a:pt x="122680" y="0"/>
                  </a:moveTo>
                  <a:lnTo>
                    <a:pt x="14775455" y="0"/>
                  </a:lnTo>
                  <a:lnTo>
                    <a:pt x="14775455" y="10436"/>
                  </a:lnTo>
                  <a:lnTo>
                    <a:pt x="14775455" y="0"/>
                  </a:lnTo>
                  <a:cubicBezTo>
                    <a:pt x="14842741" y="0"/>
                    <a:pt x="14898136" y="35502"/>
                    <a:pt x="14898136" y="80074"/>
                  </a:cubicBezTo>
                  <a:lnTo>
                    <a:pt x="14882617" y="80074"/>
                  </a:lnTo>
                  <a:lnTo>
                    <a:pt x="14898136" y="80074"/>
                  </a:lnTo>
                  <a:lnTo>
                    <a:pt x="14898136" y="567739"/>
                  </a:lnTo>
                  <a:cubicBezTo>
                    <a:pt x="14898136" y="573493"/>
                    <a:pt x="14891175" y="578175"/>
                    <a:pt x="14882617" y="578175"/>
                  </a:cubicBezTo>
                  <a:lnTo>
                    <a:pt x="15516" y="578175"/>
                  </a:lnTo>
                  <a:cubicBezTo>
                    <a:pt x="6961" y="578175"/>
                    <a:pt x="0" y="573493"/>
                    <a:pt x="0" y="567739"/>
                  </a:cubicBezTo>
                  <a:lnTo>
                    <a:pt x="0" y="80074"/>
                  </a:lnTo>
                  <a:lnTo>
                    <a:pt x="15516" y="80074"/>
                  </a:lnTo>
                  <a:lnTo>
                    <a:pt x="0" y="80074"/>
                  </a:lnTo>
                  <a:cubicBezTo>
                    <a:pt x="0" y="35502"/>
                    <a:pt x="55395" y="0"/>
                    <a:pt x="122680" y="0"/>
                  </a:cubicBezTo>
                  <a:cubicBezTo>
                    <a:pt x="125581" y="0"/>
                    <a:pt x="128481" y="585"/>
                    <a:pt x="130946" y="1561"/>
                  </a:cubicBezTo>
                  <a:lnTo>
                    <a:pt x="122680" y="10338"/>
                  </a:lnTo>
                  <a:lnTo>
                    <a:pt x="122680" y="0"/>
                  </a:lnTo>
                  <a:moveTo>
                    <a:pt x="122680" y="20774"/>
                  </a:moveTo>
                  <a:cubicBezTo>
                    <a:pt x="119780" y="20774"/>
                    <a:pt x="116880" y="20189"/>
                    <a:pt x="114415" y="19214"/>
                  </a:cubicBezTo>
                  <a:lnTo>
                    <a:pt x="122680" y="10436"/>
                  </a:lnTo>
                  <a:lnTo>
                    <a:pt x="122680" y="20774"/>
                  </a:lnTo>
                  <a:cubicBezTo>
                    <a:pt x="71491" y="20774"/>
                    <a:pt x="30888" y="47694"/>
                    <a:pt x="30888" y="80074"/>
                  </a:cubicBezTo>
                  <a:lnTo>
                    <a:pt x="30888" y="567739"/>
                  </a:lnTo>
                  <a:lnTo>
                    <a:pt x="15516" y="567739"/>
                  </a:lnTo>
                  <a:lnTo>
                    <a:pt x="15516" y="557400"/>
                  </a:lnTo>
                  <a:lnTo>
                    <a:pt x="14882764" y="557400"/>
                  </a:lnTo>
                  <a:lnTo>
                    <a:pt x="14882764" y="567836"/>
                  </a:lnTo>
                  <a:lnTo>
                    <a:pt x="14867249" y="567836"/>
                  </a:lnTo>
                  <a:lnTo>
                    <a:pt x="14867249" y="80172"/>
                  </a:lnTo>
                  <a:cubicBezTo>
                    <a:pt x="14867249" y="47791"/>
                    <a:pt x="14826645" y="20872"/>
                    <a:pt x="14775455" y="20872"/>
                  </a:cubicBezTo>
                  <a:lnTo>
                    <a:pt x="122680" y="20872"/>
                  </a:lnTo>
                  <a:close/>
                </a:path>
              </a:pathLst>
            </a:custGeom>
            <a:solidFill>
              <a:srgbClr val="0B5394"/>
            </a:solidFill>
          </p:spPr>
        </p:sp>
      </p:grpSp>
      <p:sp>
        <p:nvSpPr>
          <p:cNvPr name="TextBox 5" id="5"/>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6" id="6"/>
          <p:cNvGrpSpPr/>
          <p:nvPr/>
        </p:nvGrpSpPr>
        <p:grpSpPr>
          <a:xfrm rot="-10800000">
            <a:off x="12690412" y="-13875"/>
            <a:ext cx="3339225" cy="950625"/>
            <a:chOff x="0" y="0"/>
            <a:chExt cx="3166080" cy="901333"/>
          </a:xfrm>
        </p:grpSpPr>
        <p:sp>
          <p:nvSpPr>
            <p:cNvPr name="Freeform 7" id="7"/>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8" id="8"/>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9" id="9"/>
          <p:cNvGrpSpPr/>
          <p:nvPr/>
        </p:nvGrpSpPr>
        <p:grpSpPr>
          <a:xfrm rot="-10800000">
            <a:off x="-236717" y="-36968"/>
            <a:ext cx="19511634" cy="716850"/>
            <a:chOff x="0" y="0"/>
            <a:chExt cx="14859173" cy="545920"/>
          </a:xfrm>
        </p:grpSpPr>
        <p:sp>
          <p:nvSpPr>
            <p:cNvPr name="Freeform 10" id="10"/>
            <p:cNvSpPr/>
            <p:nvPr/>
          </p:nvSpPr>
          <p:spPr>
            <a:xfrm flipH="false" flipV="false" rot="0">
              <a:off x="15476" y="13462"/>
              <a:ext cx="14828276" cy="518922"/>
            </a:xfrm>
            <a:custGeom>
              <a:avLst/>
              <a:gdLst/>
              <a:ahLst/>
              <a:cxnLst/>
              <a:rect r="r" b="b" t="t" l="l"/>
              <a:pathLst>
                <a:path h="518922" w="14828276">
                  <a:moveTo>
                    <a:pt x="77523" y="127"/>
                  </a:moveTo>
                  <a:lnTo>
                    <a:pt x="14750751" y="127"/>
                  </a:lnTo>
                  <a:cubicBezTo>
                    <a:pt x="14793563" y="127"/>
                    <a:pt x="14828275" y="29210"/>
                    <a:pt x="14828275" y="65024"/>
                  </a:cubicBezTo>
                  <a:lnTo>
                    <a:pt x="14828275" y="518922"/>
                  </a:lnTo>
                  <a:lnTo>
                    <a:pt x="0" y="518922"/>
                  </a:lnTo>
                  <a:lnTo>
                    <a:pt x="0" y="64897"/>
                  </a:lnTo>
                  <a:cubicBezTo>
                    <a:pt x="0" y="29083"/>
                    <a:pt x="34711" y="0"/>
                    <a:pt x="77523" y="0"/>
                  </a:cubicBezTo>
                  <a:close/>
                </a:path>
              </a:pathLst>
            </a:custGeom>
            <a:solidFill>
              <a:srgbClr val="0B5394"/>
            </a:solidFill>
          </p:spPr>
        </p:sp>
        <p:sp>
          <p:nvSpPr>
            <p:cNvPr name="Freeform 11" id="11"/>
            <p:cNvSpPr/>
            <p:nvPr/>
          </p:nvSpPr>
          <p:spPr>
            <a:xfrm flipH="false" flipV="false" rot="0">
              <a:off x="0" y="0"/>
              <a:ext cx="14859219" cy="545973"/>
            </a:xfrm>
            <a:custGeom>
              <a:avLst/>
              <a:gdLst/>
              <a:ahLst/>
              <a:cxnLst/>
              <a:rect r="r" b="b" t="t" l="l"/>
              <a:pathLst>
                <a:path h="545973" w="14859219">
                  <a:moveTo>
                    <a:pt x="92999" y="0"/>
                  </a:moveTo>
                  <a:lnTo>
                    <a:pt x="14766227" y="0"/>
                  </a:lnTo>
                  <a:lnTo>
                    <a:pt x="14766227" y="13589"/>
                  </a:lnTo>
                  <a:lnTo>
                    <a:pt x="14766227" y="0"/>
                  </a:lnTo>
                  <a:cubicBezTo>
                    <a:pt x="14816849" y="0"/>
                    <a:pt x="14859219" y="34544"/>
                    <a:pt x="14859219" y="78359"/>
                  </a:cubicBezTo>
                  <a:lnTo>
                    <a:pt x="14843751" y="78359"/>
                  </a:lnTo>
                  <a:lnTo>
                    <a:pt x="14859219" y="78359"/>
                  </a:lnTo>
                  <a:lnTo>
                    <a:pt x="14859219" y="532384"/>
                  </a:lnTo>
                  <a:cubicBezTo>
                    <a:pt x="14859219" y="539877"/>
                    <a:pt x="14852284" y="545973"/>
                    <a:pt x="14843751" y="545973"/>
                  </a:cubicBezTo>
                  <a:lnTo>
                    <a:pt x="15476" y="545973"/>
                  </a:lnTo>
                  <a:cubicBezTo>
                    <a:pt x="6942" y="545973"/>
                    <a:pt x="0" y="539877"/>
                    <a:pt x="0" y="532384"/>
                  </a:cubicBezTo>
                  <a:lnTo>
                    <a:pt x="0" y="78359"/>
                  </a:lnTo>
                  <a:lnTo>
                    <a:pt x="15476" y="78359"/>
                  </a:lnTo>
                  <a:lnTo>
                    <a:pt x="0" y="78359"/>
                  </a:lnTo>
                  <a:cubicBezTo>
                    <a:pt x="0" y="34544"/>
                    <a:pt x="42377" y="0"/>
                    <a:pt x="92999" y="0"/>
                  </a:cubicBezTo>
                  <a:cubicBezTo>
                    <a:pt x="97627" y="0"/>
                    <a:pt x="102110" y="1905"/>
                    <a:pt x="105003" y="5080"/>
                  </a:cubicBezTo>
                  <a:lnTo>
                    <a:pt x="92999" y="13589"/>
                  </a:lnTo>
                  <a:lnTo>
                    <a:pt x="92999" y="0"/>
                  </a:lnTo>
                  <a:moveTo>
                    <a:pt x="92999" y="27051"/>
                  </a:moveTo>
                  <a:cubicBezTo>
                    <a:pt x="88370" y="27051"/>
                    <a:pt x="83887" y="25146"/>
                    <a:pt x="80994" y="21971"/>
                  </a:cubicBezTo>
                  <a:lnTo>
                    <a:pt x="92999" y="13462"/>
                  </a:lnTo>
                  <a:lnTo>
                    <a:pt x="92999" y="27051"/>
                  </a:lnTo>
                  <a:cubicBezTo>
                    <a:pt x="57998" y="27051"/>
                    <a:pt x="30807" y="50673"/>
                    <a:pt x="30807" y="78359"/>
                  </a:cubicBezTo>
                  <a:lnTo>
                    <a:pt x="30807" y="532384"/>
                  </a:lnTo>
                  <a:lnTo>
                    <a:pt x="15476" y="532384"/>
                  </a:lnTo>
                  <a:lnTo>
                    <a:pt x="15476" y="518795"/>
                  </a:lnTo>
                  <a:lnTo>
                    <a:pt x="14843751" y="518795"/>
                  </a:lnTo>
                  <a:lnTo>
                    <a:pt x="14843751" y="532384"/>
                  </a:lnTo>
                  <a:lnTo>
                    <a:pt x="14828276" y="532384"/>
                  </a:lnTo>
                  <a:lnTo>
                    <a:pt x="14828276" y="78359"/>
                  </a:lnTo>
                  <a:cubicBezTo>
                    <a:pt x="14828276" y="50673"/>
                    <a:pt x="14801228" y="27051"/>
                    <a:pt x="14766083" y="27051"/>
                  </a:cubicBezTo>
                  <a:lnTo>
                    <a:pt x="92999" y="27051"/>
                  </a:lnTo>
                  <a:close/>
                </a:path>
              </a:pathLst>
            </a:custGeom>
            <a:solidFill>
              <a:srgbClr val="0B5394"/>
            </a:solidFill>
          </p:spPr>
        </p:sp>
      </p:grpSp>
      <p:sp>
        <p:nvSpPr>
          <p:cNvPr name="TextBox 12" id="12"/>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pic>
        <p:nvPicPr>
          <p:cNvPr name="Picture 13" id="13"/>
          <p:cNvPicPr>
            <a:picLocks noChangeAspect="true"/>
          </p:cNvPicPr>
          <p:nvPr/>
        </p:nvPicPr>
        <p:blipFill>
          <a:blip r:embed="rId2"/>
          <a:srcRect l="0" t="0" r="0" b="0"/>
          <a:stretch>
            <a:fillRect/>
          </a:stretch>
        </p:blipFill>
        <p:spPr>
          <a:xfrm flipH="false" flipV="false" rot="0">
            <a:off x="1959180" y="3911196"/>
            <a:ext cx="3684894" cy="5117908"/>
          </a:xfrm>
          <a:prstGeom prst="rect">
            <a:avLst/>
          </a:prstGeom>
        </p:spPr>
      </p:pic>
      <p:sp>
        <p:nvSpPr>
          <p:cNvPr name="TextBox 14" id="14"/>
          <p:cNvSpPr txBox="true"/>
          <p:nvPr/>
        </p:nvSpPr>
        <p:spPr>
          <a:xfrm rot="0">
            <a:off x="1968705" y="1561897"/>
            <a:ext cx="5122944" cy="1939541"/>
          </a:xfrm>
          <a:prstGeom prst="rect">
            <a:avLst/>
          </a:prstGeom>
        </p:spPr>
        <p:txBody>
          <a:bodyPr anchor="t" rtlCol="false" tIns="0" lIns="0" bIns="0" rIns="0">
            <a:spAutoFit/>
          </a:bodyPr>
          <a:lstStyle/>
          <a:p>
            <a:pPr algn="l" marL="0" indent="0" lvl="0">
              <a:lnSpc>
                <a:spcPts val="5053"/>
              </a:lnSpc>
            </a:pPr>
            <a:r>
              <a:rPr lang="en-US" sz="4813" strike="noStrike">
                <a:solidFill>
                  <a:srgbClr val="FFFFFF"/>
                </a:solidFill>
                <a:latin typeface="HK Grotesk Bold"/>
              </a:rPr>
              <a:t>The Power of Big Data On Social  Media Analytics</a:t>
            </a:r>
          </a:p>
        </p:txBody>
      </p:sp>
      <p:grpSp>
        <p:nvGrpSpPr>
          <p:cNvPr name="Group 15" id="15"/>
          <p:cNvGrpSpPr/>
          <p:nvPr/>
        </p:nvGrpSpPr>
        <p:grpSpPr>
          <a:xfrm rot="0">
            <a:off x="8714760" y="1269110"/>
            <a:ext cx="9053536" cy="7990205"/>
            <a:chOff x="0" y="0"/>
            <a:chExt cx="12071381" cy="10653606"/>
          </a:xfrm>
        </p:grpSpPr>
        <p:sp>
          <p:nvSpPr>
            <p:cNvPr name="TextBox 16" id="16"/>
            <p:cNvSpPr txBox="true"/>
            <p:nvPr/>
          </p:nvSpPr>
          <p:spPr>
            <a:xfrm rot="0">
              <a:off x="0" y="3836670"/>
              <a:ext cx="12071381" cy="6816937"/>
            </a:xfrm>
            <a:prstGeom prst="rect">
              <a:avLst/>
            </a:prstGeom>
          </p:spPr>
          <p:txBody>
            <a:bodyPr anchor="t" rtlCol="false" tIns="0" lIns="0" bIns="0" rIns="0">
              <a:spAutoFit/>
            </a:bodyPr>
            <a:lstStyle/>
            <a:p>
              <a:pPr algn="l" marL="626111" indent="-313055" lvl="1">
                <a:lnSpc>
                  <a:spcPts val="4060"/>
                </a:lnSpc>
                <a:buFont typeface="Arial"/>
                <a:buChar char="•"/>
              </a:pPr>
              <a:r>
                <a:rPr lang="en-US" sz="2900" strike="noStrike">
                  <a:solidFill>
                    <a:srgbClr val="FFFFFF"/>
                  </a:solidFill>
                  <a:latin typeface="HK Grotesk"/>
                </a:rPr>
                <a:t>Volume: Social media platforms generate an enormous amount of data every day, including posts, comments, likes, shares, and user interactions.</a:t>
              </a:r>
            </a:p>
            <a:p>
              <a:pPr algn="l" marL="626111" indent="-313055" lvl="1">
                <a:lnSpc>
                  <a:spcPts val="4060"/>
                </a:lnSpc>
                <a:buFont typeface="Arial"/>
                <a:buChar char="•"/>
              </a:pPr>
              <a:r>
                <a:rPr lang="en-US" sz="2900" strike="noStrike">
                  <a:solidFill>
                    <a:srgbClr val="FFFFFF"/>
                  </a:solidFill>
                  <a:latin typeface="HK Grotesk"/>
                </a:rPr>
                <a:t>Variety: Data on social media comes in various forms, such as text, images, videos, and user profiles, providing rich insights into audience behavior and preferences.</a:t>
              </a:r>
            </a:p>
            <a:p>
              <a:pPr algn="l" marL="626111" indent="-313055" lvl="1">
                <a:lnSpc>
                  <a:spcPts val="4060"/>
                </a:lnSpc>
                <a:buFont typeface="Arial"/>
                <a:buChar char="•"/>
              </a:pPr>
              <a:r>
                <a:rPr lang="en-US" sz="2900" strike="noStrike">
                  <a:solidFill>
                    <a:srgbClr val="FFFFFF"/>
                  </a:solidFill>
                  <a:latin typeface="HK Grotesk"/>
                </a:rPr>
                <a:t>Velocity: Data on social media is generated and updated in real-time, allowing businesses to capture timely insights and trends.</a:t>
              </a:r>
            </a:p>
          </p:txBody>
        </p:sp>
        <p:sp>
          <p:nvSpPr>
            <p:cNvPr name="TextBox 17" id="17"/>
            <p:cNvSpPr txBox="true"/>
            <p:nvPr/>
          </p:nvSpPr>
          <p:spPr>
            <a:xfrm rot="0">
              <a:off x="0" y="-57150"/>
              <a:ext cx="12071381" cy="3387937"/>
            </a:xfrm>
            <a:prstGeom prst="rect">
              <a:avLst/>
            </a:prstGeom>
          </p:spPr>
          <p:txBody>
            <a:bodyPr anchor="t" rtlCol="false" tIns="0" lIns="0" bIns="0" rIns="0">
              <a:spAutoFit/>
            </a:bodyPr>
            <a:lstStyle/>
            <a:p>
              <a:pPr algn="l" marL="0" indent="0" lvl="0">
                <a:lnSpc>
                  <a:spcPts val="4060"/>
                </a:lnSpc>
              </a:pPr>
              <a:r>
                <a:rPr lang="en-US" sz="2900">
                  <a:solidFill>
                    <a:srgbClr val="FFFFFF"/>
                  </a:solidFill>
                  <a:latin typeface="HK Grotesk"/>
                </a:rPr>
                <a:t>Big data plays a critical role in social media analytics by providing businesses with a wealth of information to understand audience behavior, optimize marketing strategies, and stay ahead in the competitive landscape.</a:t>
              </a:r>
            </a:p>
            <a:p>
              <a:pPr algn="l" marL="0" indent="0" lvl="0">
                <a:lnSpc>
                  <a:spcPts val="4060"/>
                </a:lnSpc>
              </a:pPr>
              <a:r>
                <a:rPr lang="en-US" sz="2900" strike="noStrike">
                  <a:solidFill>
                    <a:srgbClr val="FFFFFF"/>
                  </a:solidFill>
                  <a:latin typeface="HK Grotesk"/>
                </a:rPr>
                <a:t>Significance in Social Media Analytics: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704850" y="-552450"/>
            <a:ext cx="8591550" cy="11487150"/>
          </a:xfrm>
          <a:prstGeom prst="rect">
            <a:avLst/>
          </a:prstGeom>
          <a:gradFill rotWithShape="true">
            <a:gsLst>
              <a:gs pos="0">
                <a:srgbClr val="8C52FF">
                  <a:alpha val="100000"/>
                </a:srgbClr>
              </a:gs>
              <a:gs pos="100000">
                <a:srgbClr val="FF914D">
                  <a:alpha val="100000"/>
                </a:srgbClr>
              </a:gs>
            </a:gsLst>
            <a:lin ang="0"/>
          </a:gradFill>
        </p:spPr>
      </p:sp>
      <p:grpSp>
        <p:nvGrpSpPr>
          <p:cNvPr name="Group 3" id="3"/>
          <p:cNvGrpSpPr/>
          <p:nvPr/>
        </p:nvGrpSpPr>
        <p:grpSpPr>
          <a:xfrm rot="0">
            <a:off x="-238740" y="9507373"/>
            <a:ext cx="18526740" cy="937924"/>
            <a:chOff x="0" y="0"/>
            <a:chExt cx="14871048" cy="752853"/>
          </a:xfrm>
        </p:grpSpPr>
        <p:sp>
          <p:nvSpPr>
            <p:cNvPr name="Freeform 4" id="4"/>
            <p:cNvSpPr/>
            <p:nvPr/>
          </p:nvSpPr>
          <p:spPr>
            <a:xfrm flipH="false" flipV="false" rot="0">
              <a:off x="15488" y="13589"/>
              <a:ext cx="14840125" cy="725805"/>
            </a:xfrm>
            <a:custGeom>
              <a:avLst/>
              <a:gdLst/>
              <a:ahLst/>
              <a:cxnLst/>
              <a:rect r="r" b="b" t="t" l="l"/>
              <a:pathLst>
                <a:path h="725805" w="14840125">
                  <a:moveTo>
                    <a:pt x="106969" y="0"/>
                  </a:moveTo>
                  <a:lnTo>
                    <a:pt x="14733012" y="0"/>
                  </a:lnTo>
                  <a:cubicBezTo>
                    <a:pt x="14792069" y="0"/>
                    <a:pt x="14840125" y="40640"/>
                    <a:pt x="14840125" y="90805"/>
                  </a:cubicBezTo>
                  <a:lnTo>
                    <a:pt x="14840125" y="725805"/>
                  </a:lnTo>
                  <a:lnTo>
                    <a:pt x="0" y="725805"/>
                  </a:lnTo>
                  <a:lnTo>
                    <a:pt x="0" y="90805"/>
                  </a:lnTo>
                  <a:cubicBezTo>
                    <a:pt x="0" y="40640"/>
                    <a:pt x="47912" y="0"/>
                    <a:pt x="107113" y="0"/>
                  </a:cubicBezTo>
                  <a:close/>
                </a:path>
              </a:pathLst>
            </a:custGeom>
            <a:solidFill>
              <a:srgbClr val="0B5394"/>
            </a:solidFill>
          </p:spPr>
        </p:sp>
        <p:sp>
          <p:nvSpPr>
            <p:cNvPr name="Freeform 5" id="5"/>
            <p:cNvSpPr/>
            <p:nvPr/>
          </p:nvSpPr>
          <p:spPr>
            <a:xfrm flipH="false" flipV="false" rot="0">
              <a:off x="0" y="0"/>
              <a:ext cx="14870956" cy="752856"/>
            </a:xfrm>
            <a:custGeom>
              <a:avLst/>
              <a:gdLst/>
              <a:ahLst/>
              <a:cxnLst/>
              <a:rect r="r" b="b" t="t" l="l"/>
              <a:pathLst>
                <a:path h="752856" w="14870956">
                  <a:moveTo>
                    <a:pt x="122457" y="0"/>
                  </a:moveTo>
                  <a:lnTo>
                    <a:pt x="14748500" y="0"/>
                  </a:lnTo>
                  <a:lnTo>
                    <a:pt x="14748500" y="13589"/>
                  </a:lnTo>
                  <a:lnTo>
                    <a:pt x="14748500" y="0"/>
                  </a:lnTo>
                  <a:cubicBezTo>
                    <a:pt x="14815663" y="0"/>
                    <a:pt x="14870956" y="46228"/>
                    <a:pt x="14870956" y="104267"/>
                  </a:cubicBezTo>
                  <a:lnTo>
                    <a:pt x="14855467" y="104267"/>
                  </a:lnTo>
                  <a:lnTo>
                    <a:pt x="14870956" y="104267"/>
                  </a:lnTo>
                  <a:lnTo>
                    <a:pt x="14870956" y="739267"/>
                  </a:lnTo>
                  <a:cubicBezTo>
                    <a:pt x="14870956" y="746760"/>
                    <a:pt x="14864009" y="752856"/>
                    <a:pt x="14855467" y="752856"/>
                  </a:cubicBezTo>
                  <a:lnTo>
                    <a:pt x="15488" y="752856"/>
                  </a:lnTo>
                  <a:cubicBezTo>
                    <a:pt x="6948" y="752856"/>
                    <a:pt x="0" y="746760"/>
                    <a:pt x="0" y="739267"/>
                  </a:cubicBezTo>
                  <a:lnTo>
                    <a:pt x="0" y="104267"/>
                  </a:lnTo>
                  <a:lnTo>
                    <a:pt x="15488" y="104267"/>
                  </a:lnTo>
                  <a:lnTo>
                    <a:pt x="0" y="104267"/>
                  </a:lnTo>
                  <a:cubicBezTo>
                    <a:pt x="0" y="46228"/>
                    <a:pt x="55294" y="0"/>
                    <a:pt x="122457" y="0"/>
                  </a:cubicBezTo>
                  <a:cubicBezTo>
                    <a:pt x="125352" y="0"/>
                    <a:pt x="128247" y="762"/>
                    <a:pt x="130707" y="2032"/>
                  </a:cubicBezTo>
                  <a:lnTo>
                    <a:pt x="122457" y="13462"/>
                  </a:lnTo>
                  <a:lnTo>
                    <a:pt x="122457" y="0"/>
                  </a:lnTo>
                  <a:moveTo>
                    <a:pt x="122457" y="27051"/>
                  </a:moveTo>
                  <a:cubicBezTo>
                    <a:pt x="119562" y="27051"/>
                    <a:pt x="116667" y="26289"/>
                    <a:pt x="114206" y="25019"/>
                  </a:cubicBezTo>
                  <a:lnTo>
                    <a:pt x="122457" y="13589"/>
                  </a:lnTo>
                  <a:lnTo>
                    <a:pt x="122457" y="27051"/>
                  </a:lnTo>
                  <a:cubicBezTo>
                    <a:pt x="71361" y="27051"/>
                    <a:pt x="30831" y="62103"/>
                    <a:pt x="30831" y="104267"/>
                  </a:cubicBezTo>
                  <a:lnTo>
                    <a:pt x="30831" y="739267"/>
                  </a:lnTo>
                  <a:lnTo>
                    <a:pt x="15488" y="739267"/>
                  </a:lnTo>
                  <a:lnTo>
                    <a:pt x="15488" y="725805"/>
                  </a:lnTo>
                  <a:lnTo>
                    <a:pt x="14855614" y="725805"/>
                  </a:lnTo>
                  <a:lnTo>
                    <a:pt x="14855614" y="739394"/>
                  </a:lnTo>
                  <a:lnTo>
                    <a:pt x="14840127" y="739394"/>
                  </a:lnTo>
                  <a:lnTo>
                    <a:pt x="14840127" y="104394"/>
                  </a:lnTo>
                  <a:cubicBezTo>
                    <a:pt x="14840127" y="62230"/>
                    <a:pt x="14799596" y="27178"/>
                    <a:pt x="14748500" y="27178"/>
                  </a:cubicBezTo>
                  <a:lnTo>
                    <a:pt x="122457" y="27178"/>
                  </a:lnTo>
                  <a:close/>
                </a:path>
              </a:pathLst>
            </a:custGeom>
            <a:solidFill>
              <a:srgbClr val="0B5394"/>
            </a:solidFill>
          </p:spPr>
        </p:sp>
      </p:grpSp>
      <p:grpSp>
        <p:nvGrpSpPr>
          <p:cNvPr name="Group 6" id="6"/>
          <p:cNvGrpSpPr/>
          <p:nvPr/>
        </p:nvGrpSpPr>
        <p:grpSpPr>
          <a:xfrm rot="-10800000">
            <a:off x="12690412" y="-13875"/>
            <a:ext cx="3339225" cy="950625"/>
            <a:chOff x="0" y="0"/>
            <a:chExt cx="3166080" cy="901333"/>
          </a:xfrm>
        </p:grpSpPr>
        <p:sp>
          <p:nvSpPr>
            <p:cNvPr name="Freeform 7" id="7"/>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8" id="8"/>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9" id="9"/>
          <p:cNvGrpSpPr/>
          <p:nvPr/>
        </p:nvGrpSpPr>
        <p:grpSpPr>
          <a:xfrm rot="-10800000">
            <a:off x="0" y="-14325"/>
            <a:ext cx="18288000" cy="765177"/>
            <a:chOff x="0" y="0"/>
            <a:chExt cx="13047680" cy="545920"/>
          </a:xfrm>
        </p:grpSpPr>
        <p:sp>
          <p:nvSpPr>
            <p:cNvPr name="Freeform 10" id="10"/>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1" id="11"/>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pic>
        <p:nvPicPr>
          <p:cNvPr name="Picture 12" id="12"/>
          <p:cNvPicPr>
            <a:picLocks noChangeAspect="true"/>
          </p:cNvPicPr>
          <p:nvPr/>
        </p:nvPicPr>
        <p:blipFill>
          <a:blip r:embed="rId2"/>
          <a:srcRect l="0" t="0" r="0" b="0"/>
          <a:stretch>
            <a:fillRect/>
          </a:stretch>
        </p:blipFill>
        <p:spPr>
          <a:xfrm flipH="false" flipV="false" rot="0">
            <a:off x="-69618" y="4661639"/>
            <a:ext cx="7321087" cy="5783659"/>
          </a:xfrm>
          <a:prstGeom prst="rect">
            <a:avLst/>
          </a:prstGeom>
        </p:spPr>
      </p:pic>
      <p:sp>
        <p:nvSpPr>
          <p:cNvPr name="TextBox 13" id="13"/>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sp>
        <p:nvSpPr>
          <p:cNvPr name="TextBox 14" id="14"/>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sp>
        <p:nvSpPr>
          <p:cNvPr name="TextBox 15" id="15"/>
          <p:cNvSpPr txBox="true"/>
          <p:nvPr/>
        </p:nvSpPr>
        <p:spPr>
          <a:xfrm rot="0">
            <a:off x="430036" y="1645603"/>
            <a:ext cx="7886700" cy="2928204"/>
          </a:xfrm>
          <a:prstGeom prst="rect">
            <a:avLst/>
          </a:prstGeom>
        </p:spPr>
        <p:txBody>
          <a:bodyPr anchor="t" rtlCol="false" tIns="0" lIns="0" bIns="0" rIns="0">
            <a:spAutoFit/>
          </a:bodyPr>
          <a:lstStyle/>
          <a:p>
            <a:pPr algn="l" marL="0" indent="0" lvl="0">
              <a:lnSpc>
                <a:spcPts val="4593"/>
              </a:lnSpc>
            </a:pPr>
            <a:r>
              <a:rPr lang="en-US" sz="4417" spc="353" strike="noStrike">
                <a:solidFill>
                  <a:srgbClr val="FFFFFF"/>
                </a:solidFill>
                <a:latin typeface="HK Grotesk Bold"/>
              </a:rPr>
              <a:t>TOOLS FOR SOCIAL MEDIA ANALYTICS </a:t>
            </a:r>
          </a:p>
          <a:p>
            <a:pPr algn="l" marL="0" indent="0" lvl="0">
              <a:lnSpc>
                <a:spcPts val="4593"/>
              </a:lnSpc>
            </a:pPr>
            <a:r>
              <a:rPr lang="en-US" sz="4417" spc="353" strike="noStrike">
                <a:solidFill>
                  <a:srgbClr val="FFFFFF"/>
                </a:solidFill>
                <a:latin typeface="HK Grotesk Bold"/>
              </a:rPr>
              <a:t>  BIG DATA FOR MARKETING AND ENGAGEMENT</a:t>
            </a:r>
          </a:p>
        </p:txBody>
      </p:sp>
      <p:sp>
        <p:nvSpPr>
          <p:cNvPr name="TextBox 16" id="16"/>
          <p:cNvSpPr txBox="true"/>
          <p:nvPr/>
        </p:nvSpPr>
        <p:spPr>
          <a:xfrm rot="0">
            <a:off x="8557839" y="1502728"/>
            <a:ext cx="8701461" cy="7545705"/>
          </a:xfrm>
          <a:prstGeom prst="rect">
            <a:avLst/>
          </a:prstGeom>
        </p:spPr>
        <p:txBody>
          <a:bodyPr anchor="t" rtlCol="false" tIns="0" lIns="0" bIns="0" rIns="0">
            <a:spAutoFit/>
          </a:bodyPr>
          <a:lstStyle/>
          <a:p>
            <a:pPr algn="l" marL="712473" indent="-356237" lvl="1">
              <a:lnSpc>
                <a:spcPts val="4620"/>
              </a:lnSpc>
              <a:buAutoNum type="arabicPeriod" startAt="1"/>
            </a:pPr>
            <a:r>
              <a:rPr lang="en-US" sz="3300">
                <a:solidFill>
                  <a:srgbClr val="FFFFFF"/>
                </a:solidFill>
                <a:latin typeface="HK Grotesk Medium"/>
              </a:rPr>
              <a:t>Social Media Monitoring Platforms: Tools like Hootsuite, Sprout Social</a:t>
            </a:r>
          </a:p>
          <a:p>
            <a:pPr algn="l" marL="712473" indent="-356237" lvl="1">
              <a:lnSpc>
                <a:spcPts val="4620"/>
              </a:lnSpc>
              <a:buAutoNum type="arabicPeriod" startAt="1"/>
            </a:pPr>
            <a:r>
              <a:rPr lang="en-US" sz="3300">
                <a:solidFill>
                  <a:srgbClr val="FFFFFF"/>
                </a:solidFill>
                <a:latin typeface="HK Grotesk Medium"/>
              </a:rPr>
              <a:t>Data Visualization Tools:Platforms like Tableau, Google Data Studio, and Microsoft Power BI </a:t>
            </a:r>
          </a:p>
          <a:p>
            <a:pPr algn="l" marL="712473" indent="-356237" lvl="1">
              <a:lnSpc>
                <a:spcPts val="4620"/>
              </a:lnSpc>
              <a:buAutoNum type="arabicPeriod" startAt="1"/>
            </a:pPr>
            <a:r>
              <a:rPr lang="en-US" sz="3300">
                <a:solidFill>
                  <a:srgbClr val="FFFFFF"/>
                </a:solidFill>
                <a:latin typeface="HK Grotesk Medium"/>
              </a:rPr>
              <a:t>Sentiment Analysis Algorithms: Tools like Brandwatch, Talkwalker, and Lexalytics </a:t>
            </a:r>
          </a:p>
          <a:p>
            <a:pPr algn="l" marL="712473" indent="-356237" lvl="1">
              <a:lnSpc>
                <a:spcPts val="4620"/>
              </a:lnSpc>
              <a:buAutoNum type="arabicPeriod" startAt="1"/>
            </a:pPr>
            <a:r>
              <a:rPr lang="en-US" sz="3300">
                <a:solidFill>
                  <a:srgbClr val="FFFFFF"/>
                </a:solidFill>
                <a:latin typeface="HK Grotesk Medium"/>
              </a:rPr>
              <a:t>Machine Learning and Predictive Analytics:Advanced tools and algorithms, such as those offered by IBM Watson and Salesforce Einstein Analytics</a:t>
            </a:r>
          </a:p>
          <a:p>
            <a:pPr algn="l" marL="712473" indent="-356237" lvl="1">
              <a:lnSpc>
                <a:spcPts val="4620"/>
              </a:lnSpc>
              <a:buAutoNum type="arabicPeriod" startAt="1"/>
            </a:pPr>
            <a:r>
              <a:rPr lang="en-US" sz="3300">
                <a:solidFill>
                  <a:srgbClr val="FFFFFF"/>
                </a:solidFill>
                <a:latin typeface="HK Grotesk Medium"/>
              </a:rPr>
              <a:t>Social Media Analytics Suites: Sprinklr, Adobe Analytics, and Socialbakers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55175" y="9507374"/>
            <a:ext cx="13761225" cy="794025"/>
            <a:chOff x="0" y="0"/>
            <a:chExt cx="13047680" cy="752853"/>
          </a:xfrm>
        </p:grpSpPr>
        <p:sp>
          <p:nvSpPr>
            <p:cNvPr name="Freeform 3" id="3"/>
            <p:cNvSpPr/>
            <p:nvPr/>
          </p:nvSpPr>
          <p:spPr>
            <a:xfrm flipH="false" flipV="false" rot="0">
              <a:off x="13589" y="13589"/>
              <a:ext cx="13020547" cy="725805"/>
            </a:xfrm>
            <a:custGeom>
              <a:avLst/>
              <a:gdLst/>
              <a:ahLst/>
              <a:cxnLst/>
              <a:rect r="r" b="b" t="t" l="l"/>
              <a:pathLst>
                <a:path h="725805" w="13020547">
                  <a:moveTo>
                    <a:pt x="93853" y="0"/>
                  </a:moveTo>
                  <a:lnTo>
                    <a:pt x="12926568" y="0"/>
                  </a:lnTo>
                  <a:cubicBezTo>
                    <a:pt x="12978384" y="0"/>
                    <a:pt x="13020547" y="40640"/>
                    <a:pt x="13020547" y="90805"/>
                  </a:cubicBezTo>
                  <a:lnTo>
                    <a:pt x="13020547" y="725805"/>
                  </a:lnTo>
                  <a:lnTo>
                    <a:pt x="0" y="725805"/>
                  </a:lnTo>
                  <a:lnTo>
                    <a:pt x="0" y="90805"/>
                  </a:lnTo>
                  <a:cubicBezTo>
                    <a:pt x="0" y="40640"/>
                    <a:pt x="42037" y="0"/>
                    <a:pt x="93980" y="0"/>
                  </a:cubicBezTo>
                  <a:close/>
                </a:path>
              </a:pathLst>
            </a:custGeom>
            <a:solidFill>
              <a:srgbClr val="0B5394"/>
            </a:solidFill>
          </p:spPr>
        </p:sp>
        <p:sp>
          <p:nvSpPr>
            <p:cNvPr name="Freeform 4" id="4"/>
            <p:cNvSpPr/>
            <p:nvPr/>
          </p:nvSpPr>
          <p:spPr>
            <a:xfrm flipH="false" flipV="false" rot="0">
              <a:off x="0" y="0"/>
              <a:ext cx="13047599" cy="752856"/>
            </a:xfrm>
            <a:custGeom>
              <a:avLst/>
              <a:gdLst/>
              <a:ahLst/>
              <a:cxnLst/>
              <a:rect r="r" b="b" t="t" l="l"/>
              <a:pathLst>
                <a:path h="752856" w="13047599">
                  <a:moveTo>
                    <a:pt x="107442" y="0"/>
                  </a:moveTo>
                  <a:lnTo>
                    <a:pt x="12940157" y="0"/>
                  </a:lnTo>
                  <a:lnTo>
                    <a:pt x="12940157" y="13589"/>
                  </a:lnTo>
                  <a:lnTo>
                    <a:pt x="12940157" y="0"/>
                  </a:lnTo>
                  <a:cubicBezTo>
                    <a:pt x="12999085" y="0"/>
                    <a:pt x="13047599" y="46228"/>
                    <a:pt x="13047599" y="104267"/>
                  </a:cubicBezTo>
                  <a:lnTo>
                    <a:pt x="13034009" y="104267"/>
                  </a:lnTo>
                  <a:lnTo>
                    <a:pt x="13047599" y="104267"/>
                  </a:lnTo>
                  <a:lnTo>
                    <a:pt x="13047599" y="739267"/>
                  </a:lnTo>
                  <a:cubicBezTo>
                    <a:pt x="13047599" y="746760"/>
                    <a:pt x="13041503" y="752856"/>
                    <a:pt x="13034009" y="752856"/>
                  </a:cubicBezTo>
                  <a:lnTo>
                    <a:pt x="13589" y="752856"/>
                  </a:lnTo>
                  <a:cubicBezTo>
                    <a:pt x="6096" y="752856"/>
                    <a:pt x="0" y="746760"/>
                    <a:pt x="0" y="739267"/>
                  </a:cubicBezTo>
                  <a:lnTo>
                    <a:pt x="0" y="104267"/>
                  </a:lnTo>
                  <a:lnTo>
                    <a:pt x="13589" y="104267"/>
                  </a:lnTo>
                  <a:lnTo>
                    <a:pt x="0" y="104267"/>
                  </a:lnTo>
                  <a:cubicBezTo>
                    <a:pt x="0" y="46228"/>
                    <a:pt x="48514" y="0"/>
                    <a:pt x="107442" y="0"/>
                  </a:cubicBezTo>
                  <a:cubicBezTo>
                    <a:pt x="109982" y="0"/>
                    <a:pt x="112522" y="762"/>
                    <a:pt x="114681" y="2032"/>
                  </a:cubicBezTo>
                  <a:lnTo>
                    <a:pt x="107442" y="13462"/>
                  </a:lnTo>
                  <a:lnTo>
                    <a:pt x="107442" y="0"/>
                  </a:lnTo>
                  <a:moveTo>
                    <a:pt x="107442" y="27051"/>
                  </a:moveTo>
                  <a:cubicBezTo>
                    <a:pt x="104902" y="27051"/>
                    <a:pt x="102362" y="26289"/>
                    <a:pt x="100203" y="25019"/>
                  </a:cubicBezTo>
                  <a:lnTo>
                    <a:pt x="107442" y="13589"/>
                  </a:lnTo>
                  <a:lnTo>
                    <a:pt x="107442" y="27051"/>
                  </a:lnTo>
                  <a:cubicBezTo>
                    <a:pt x="62611" y="27051"/>
                    <a:pt x="27051" y="62103"/>
                    <a:pt x="27051" y="104267"/>
                  </a:cubicBezTo>
                  <a:lnTo>
                    <a:pt x="27051" y="739267"/>
                  </a:lnTo>
                  <a:lnTo>
                    <a:pt x="13589" y="739267"/>
                  </a:lnTo>
                  <a:lnTo>
                    <a:pt x="13589" y="725805"/>
                  </a:lnTo>
                  <a:lnTo>
                    <a:pt x="13034138" y="725805"/>
                  </a:lnTo>
                  <a:lnTo>
                    <a:pt x="13034138" y="739394"/>
                  </a:lnTo>
                  <a:lnTo>
                    <a:pt x="13020549" y="739394"/>
                  </a:lnTo>
                  <a:lnTo>
                    <a:pt x="13020549" y="104394"/>
                  </a:lnTo>
                  <a:cubicBezTo>
                    <a:pt x="13020549" y="62230"/>
                    <a:pt x="12984989" y="27178"/>
                    <a:pt x="12940157" y="27178"/>
                  </a:cubicBezTo>
                  <a:lnTo>
                    <a:pt x="107442" y="27178"/>
                  </a:lnTo>
                  <a:close/>
                </a:path>
              </a:pathLst>
            </a:custGeom>
            <a:solidFill>
              <a:srgbClr val="0B5394"/>
            </a:solidFill>
          </p:spPr>
        </p:sp>
      </p:grpSp>
      <p:sp>
        <p:nvSpPr>
          <p:cNvPr name="TextBox 5" id="5"/>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6" id="6"/>
          <p:cNvGrpSpPr/>
          <p:nvPr/>
        </p:nvGrpSpPr>
        <p:grpSpPr>
          <a:xfrm rot="-10800000">
            <a:off x="12690412" y="-13875"/>
            <a:ext cx="3339225" cy="950625"/>
            <a:chOff x="0" y="0"/>
            <a:chExt cx="3166080" cy="901333"/>
          </a:xfrm>
        </p:grpSpPr>
        <p:sp>
          <p:nvSpPr>
            <p:cNvPr name="Freeform 7" id="7"/>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8" id="8"/>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9" id="9"/>
          <p:cNvGrpSpPr/>
          <p:nvPr/>
        </p:nvGrpSpPr>
        <p:grpSpPr>
          <a:xfrm rot="-10800000">
            <a:off x="2268413" y="-14325"/>
            <a:ext cx="13761225" cy="575775"/>
            <a:chOff x="0" y="0"/>
            <a:chExt cx="13047680" cy="545920"/>
          </a:xfrm>
        </p:grpSpPr>
        <p:sp>
          <p:nvSpPr>
            <p:cNvPr name="Freeform 10" id="10"/>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1" id="11"/>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12" id="12"/>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grpSp>
        <p:nvGrpSpPr>
          <p:cNvPr name="Group 13" id="13"/>
          <p:cNvGrpSpPr/>
          <p:nvPr/>
        </p:nvGrpSpPr>
        <p:grpSpPr>
          <a:xfrm rot="0">
            <a:off x="0" y="9507374"/>
            <a:ext cx="18695322" cy="794025"/>
            <a:chOff x="0" y="0"/>
            <a:chExt cx="15230051" cy="646848"/>
          </a:xfrm>
        </p:grpSpPr>
        <p:sp>
          <p:nvSpPr>
            <p:cNvPr name="Freeform 14" id="14"/>
            <p:cNvSpPr/>
            <p:nvPr/>
          </p:nvSpPr>
          <p:spPr>
            <a:xfrm flipH="false" flipV="false" rot="0">
              <a:off x="15862" y="11676"/>
              <a:ext cx="15198380" cy="623609"/>
            </a:xfrm>
            <a:custGeom>
              <a:avLst/>
              <a:gdLst/>
              <a:ahLst/>
              <a:cxnLst/>
              <a:rect r="r" b="b" t="t" l="l"/>
              <a:pathLst>
                <a:path h="623609" w="15198380">
                  <a:moveTo>
                    <a:pt x="109551" y="0"/>
                  </a:moveTo>
                  <a:lnTo>
                    <a:pt x="15088681" y="0"/>
                  </a:lnTo>
                  <a:cubicBezTo>
                    <a:pt x="15149164" y="0"/>
                    <a:pt x="15198380" y="34917"/>
                    <a:pt x="15198380" y="78019"/>
                  </a:cubicBezTo>
                  <a:lnTo>
                    <a:pt x="15198380" y="623608"/>
                  </a:lnTo>
                  <a:lnTo>
                    <a:pt x="0" y="623608"/>
                  </a:lnTo>
                  <a:lnTo>
                    <a:pt x="0" y="78019"/>
                  </a:lnTo>
                  <a:cubicBezTo>
                    <a:pt x="0" y="34917"/>
                    <a:pt x="49068" y="0"/>
                    <a:pt x="109699" y="0"/>
                  </a:cubicBezTo>
                  <a:close/>
                </a:path>
              </a:pathLst>
            </a:custGeom>
            <a:solidFill>
              <a:srgbClr val="0B5394"/>
            </a:solidFill>
          </p:spPr>
        </p:sp>
        <p:sp>
          <p:nvSpPr>
            <p:cNvPr name="Freeform 15" id="15"/>
            <p:cNvSpPr/>
            <p:nvPr/>
          </p:nvSpPr>
          <p:spPr>
            <a:xfrm flipH="false" flipV="false" rot="0">
              <a:off x="0" y="0"/>
              <a:ext cx="15229956" cy="646851"/>
            </a:xfrm>
            <a:custGeom>
              <a:avLst/>
              <a:gdLst/>
              <a:ahLst/>
              <a:cxnLst/>
              <a:rect r="r" b="b" t="t" l="l"/>
              <a:pathLst>
                <a:path h="646851" w="15229956">
                  <a:moveTo>
                    <a:pt x="125413" y="0"/>
                  </a:moveTo>
                  <a:lnTo>
                    <a:pt x="15104543" y="0"/>
                  </a:lnTo>
                  <a:lnTo>
                    <a:pt x="15104543" y="11676"/>
                  </a:lnTo>
                  <a:lnTo>
                    <a:pt x="15104543" y="0"/>
                  </a:lnTo>
                  <a:cubicBezTo>
                    <a:pt x="15173328" y="0"/>
                    <a:pt x="15229956" y="39719"/>
                    <a:pt x="15229956" y="89586"/>
                  </a:cubicBezTo>
                  <a:lnTo>
                    <a:pt x="15214093" y="89586"/>
                  </a:lnTo>
                  <a:lnTo>
                    <a:pt x="15229956" y="89586"/>
                  </a:lnTo>
                  <a:lnTo>
                    <a:pt x="15229956" y="635175"/>
                  </a:lnTo>
                  <a:cubicBezTo>
                    <a:pt x="15229956" y="641613"/>
                    <a:pt x="15222841" y="646851"/>
                    <a:pt x="15214093" y="646851"/>
                  </a:cubicBezTo>
                  <a:lnTo>
                    <a:pt x="15862" y="646851"/>
                  </a:lnTo>
                  <a:cubicBezTo>
                    <a:pt x="7116" y="646851"/>
                    <a:pt x="0" y="641613"/>
                    <a:pt x="0" y="635175"/>
                  </a:cubicBezTo>
                  <a:lnTo>
                    <a:pt x="0" y="89586"/>
                  </a:lnTo>
                  <a:lnTo>
                    <a:pt x="15862" y="89586"/>
                  </a:lnTo>
                  <a:lnTo>
                    <a:pt x="0" y="89586"/>
                  </a:lnTo>
                  <a:cubicBezTo>
                    <a:pt x="0" y="39719"/>
                    <a:pt x="56629" y="0"/>
                    <a:pt x="125413" y="0"/>
                  </a:cubicBezTo>
                  <a:cubicBezTo>
                    <a:pt x="128378" y="0"/>
                    <a:pt x="131343" y="655"/>
                    <a:pt x="133863" y="1746"/>
                  </a:cubicBezTo>
                  <a:lnTo>
                    <a:pt x="125413" y="11566"/>
                  </a:lnTo>
                  <a:lnTo>
                    <a:pt x="125413" y="0"/>
                  </a:lnTo>
                  <a:moveTo>
                    <a:pt x="125413" y="23242"/>
                  </a:moveTo>
                  <a:cubicBezTo>
                    <a:pt x="122448" y="23242"/>
                    <a:pt x="119483" y="22587"/>
                    <a:pt x="116963" y="21496"/>
                  </a:cubicBezTo>
                  <a:lnTo>
                    <a:pt x="125413" y="11676"/>
                  </a:lnTo>
                  <a:lnTo>
                    <a:pt x="125413" y="23242"/>
                  </a:lnTo>
                  <a:cubicBezTo>
                    <a:pt x="73083" y="23242"/>
                    <a:pt x="31576" y="53359"/>
                    <a:pt x="31576" y="89586"/>
                  </a:cubicBezTo>
                  <a:lnTo>
                    <a:pt x="31576" y="635175"/>
                  </a:lnTo>
                  <a:lnTo>
                    <a:pt x="15862" y="635175"/>
                  </a:lnTo>
                  <a:lnTo>
                    <a:pt x="15862" y="623609"/>
                  </a:lnTo>
                  <a:lnTo>
                    <a:pt x="15214243" y="623609"/>
                  </a:lnTo>
                  <a:lnTo>
                    <a:pt x="15214243" y="635284"/>
                  </a:lnTo>
                  <a:lnTo>
                    <a:pt x="15198382" y="635284"/>
                  </a:lnTo>
                  <a:lnTo>
                    <a:pt x="15198382" y="89695"/>
                  </a:lnTo>
                  <a:cubicBezTo>
                    <a:pt x="15198382" y="53468"/>
                    <a:pt x="15156873" y="23351"/>
                    <a:pt x="15104545" y="23351"/>
                  </a:cubicBezTo>
                  <a:lnTo>
                    <a:pt x="125413" y="23351"/>
                  </a:lnTo>
                  <a:close/>
                </a:path>
              </a:pathLst>
            </a:custGeom>
            <a:solidFill>
              <a:srgbClr val="0B5394"/>
            </a:solidFill>
          </p:spPr>
        </p:sp>
      </p:grpSp>
      <p:sp>
        <p:nvSpPr>
          <p:cNvPr name="TextBox 16" id="16"/>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17" id="17"/>
          <p:cNvGrpSpPr/>
          <p:nvPr/>
        </p:nvGrpSpPr>
        <p:grpSpPr>
          <a:xfrm rot="-10800000">
            <a:off x="12690412" y="-13875"/>
            <a:ext cx="3339225" cy="950625"/>
            <a:chOff x="0" y="0"/>
            <a:chExt cx="3166080" cy="901333"/>
          </a:xfrm>
        </p:grpSpPr>
        <p:sp>
          <p:nvSpPr>
            <p:cNvPr name="Freeform 18" id="18"/>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19" id="19"/>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20" id="20"/>
          <p:cNvGrpSpPr/>
          <p:nvPr/>
        </p:nvGrpSpPr>
        <p:grpSpPr>
          <a:xfrm rot="-10800000">
            <a:off x="0" y="-108816"/>
            <a:ext cx="18288000" cy="765177"/>
            <a:chOff x="0" y="0"/>
            <a:chExt cx="13047680" cy="545920"/>
          </a:xfrm>
        </p:grpSpPr>
        <p:sp>
          <p:nvSpPr>
            <p:cNvPr name="Freeform 21" id="21"/>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22" id="22"/>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23" id="23"/>
          <p:cNvSpPr txBox="true"/>
          <p:nvPr/>
        </p:nvSpPr>
        <p:spPr>
          <a:xfrm rot="0">
            <a:off x="12833266" y="504279"/>
            <a:ext cx="2738517" cy="146967"/>
          </a:xfrm>
          <a:prstGeom prst="rect">
            <a:avLst/>
          </a:prstGeom>
        </p:spPr>
        <p:txBody>
          <a:bodyPr anchor="t" rtlCol="false" tIns="0" lIns="0" bIns="0" rIns="0">
            <a:spAutoFit/>
          </a:bodyPr>
          <a:lstStyle/>
          <a:p>
            <a:pPr algn="ctr">
              <a:lnSpc>
                <a:spcPts val="3023"/>
              </a:lnSpc>
            </a:pPr>
            <a:r>
              <a:rPr lang="en-US" sz="2099">
                <a:solidFill>
                  <a:srgbClr val="FFFFFF"/>
                </a:solidFill>
                <a:latin typeface="Arimo"/>
              </a:rPr>
              <a:t>Christ University</a:t>
            </a:r>
          </a:p>
        </p:txBody>
      </p:sp>
      <p:sp>
        <p:nvSpPr>
          <p:cNvPr name="TextBox 24" id="24"/>
          <p:cNvSpPr txBox="true"/>
          <p:nvPr/>
        </p:nvSpPr>
        <p:spPr>
          <a:xfrm rot="0">
            <a:off x="860537" y="1298434"/>
            <a:ext cx="15688366" cy="2124075"/>
          </a:xfrm>
          <a:prstGeom prst="rect">
            <a:avLst/>
          </a:prstGeom>
        </p:spPr>
        <p:txBody>
          <a:bodyPr anchor="t" rtlCol="false" tIns="0" lIns="0" bIns="0" rIns="0">
            <a:spAutoFit/>
          </a:bodyPr>
          <a:lstStyle/>
          <a:p>
            <a:pPr algn="l" marL="0" indent="0" lvl="0">
              <a:lnSpc>
                <a:spcPts val="8338"/>
              </a:lnSpc>
              <a:spcBef>
                <a:spcPct val="0"/>
              </a:spcBef>
            </a:pPr>
            <a:r>
              <a:rPr lang="en-US" sz="6949">
                <a:solidFill>
                  <a:srgbClr val="FFFFFF"/>
                </a:solidFill>
                <a:latin typeface="HK Grotesk Bold"/>
              </a:rPr>
              <a:t>Best Practices for Effective Social Media Analytics With Big Data</a:t>
            </a:r>
          </a:p>
        </p:txBody>
      </p:sp>
      <p:grpSp>
        <p:nvGrpSpPr>
          <p:cNvPr name="Group 25" id="25"/>
          <p:cNvGrpSpPr/>
          <p:nvPr/>
        </p:nvGrpSpPr>
        <p:grpSpPr>
          <a:xfrm rot="0">
            <a:off x="-1196351" y="7968706"/>
            <a:ext cx="8879851" cy="6001372"/>
            <a:chOff x="0" y="0"/>
            <a:chExt cx="2338726" cy="1580608"/>
          </a:xfrm>
        </p:grpSpPr>
        <p:sp>
          <p:nvSpPr>
            <p:cNvPr name="Freeform 26" id="26"/>
            <p:cNvSpPr/>
            <p:nvPr/>
          </p:nvSpPr>
          <p:spPr>
            <a:xfrm flipH="false" flipV="false" rot="0">
              <a:off x="0" y="0"/>
              <a:ext cx="2338726" cy="1580608"/>
            </a:xfrm>
            <a:custGeom>
              <a:avLst/>
              <a:gdLst/>
              <a:ahLst/>
              <a:cxnLst/>
              <a:rect r="r" b="b" t="t" l="l"/>
              <a:pathLst>
                <a:path h="1580608" w="2338726">
                  <a:moveTo>
                    <a:pt x="21796" y="0"/>
                  </a:moveTo>
                  <a:lnTo>
                    <a:pt x="2316930" y="0"/>
                  </a:lnTo>
                  <a:cubicBezTo>
                    <a:pt x="2328968" y="0"/>
                    <a:pt x="2338726" y="9759"/>
                    <a:pt x="2338726" y="21796"/>
                  </a:cubicBezTo>
                  <a:lnTo>
                    <a:pt x="2338726" y="1558812"/>
                  </a:lnTo>
                  <a:cubicBezTo>
                    <a:pt x="2338726" y="1570850"/>
                    <a:pt x="2328968" y="1580608"/>
                    <a:pt x="2316930" y="1580608"/>
                  </a:cubicBezTo>
                  <a:lnTo>
                    <a:pt x="21796" y="1580608"/>
                  </a:lnTo>
                  <a:cubicBezTo>
                    <a:pt x="9759" y="1580608"/>
                    <a:pt x="0" y="1570850"/>
                    <a:pt x="0" y="1558812"/>
                  </a:cubicBezTo>
                  <a:lnTo>
                    <a:pt x="0" y="21796"/>
                  </a:lnTo>
                  <a:cubicBezTo>
                    <a:pt x="0" y="9759"/>
                    <a:pt x="9759" y="0"/>
                    <a:pt x="21796" y="0"/>
                  </a:cubicBezTo>
                  <a:close/>
                </a:path>
              </a:pathLst>
            </a:custGeom>
            <a:solidFill>
              <a:srgbClr val="000000">
                <a:alpha val="0"/>
              </a:srgbClr>
            </a:solidFill>
            <a:ln w="19050" cap="rnd">
              <a:solidFill>
                <a:srgbClr val="000000"/>
              </a:solidFill>
              <a:prstDash val="solid"/>
              <a:round/>
            </a:ln>
          </p:spPr>
        </p:sp>
        <p:sp>
          <p:nvSpPr>
            <p:cNvPr name="TextBox 27" id="27"/>
            <p:cNvSpPr txBox="true"/>
            <p:nvPr/>
          </p:nvSpPr>
          <p:spPr>
            <a:xfrm>
              <a:off x="0" y="-66675"/>
              <a:ext cx="2338726" cy="1647283"/>
            </a:xfrm>
            <a:prstGeom prst="rect">
              <a:avLst/>
            </a:prstGeom>
          </p:spPr>
          <p:txBody>
            <a:bodyPr anchor="ctr" rtlCol="false" tIns="50800" lIns="50800" bIns="50800" rIns="50800"/>
            <a:lstStyle/>
            <a:p>
              <a:pPr algn="ctr">
                <a:lnSpc>
                  <a:spcPts val="3150"/>
                </a:lnSpc>
              </a:pPr>
            </a:p>
          </p:txBody>
        </p:sp>
      </p:grpSp>
      <p:sp>
        <p:nvSpPr>
          <p:cNvPr name="TextBox 28" id="28"/>
          <p:cNvSpPr txBox="true"/>
          <p:nvPr/>
        </p:nvSpPr>
        <p:spPr>
          <a:xfrm rot="0">
            <a:off x="5507476" y="3755884"/>
            <a:ext cx="12286181" cy="5576894"/>
          </a:xfrm>
          <a:prstGeom prst="rect">
            <a:avLst/>
          </a:prstGeom>
        </p:spPr>
        <p:txBody>
          <a:bodyPr anchor="t" rtlCol="false" tIns="0" lIns="0" bIns="0" rIns="0">
            <a:spAutoFit/>
          </a:bodyPr>
          <a:lstStyle/>
          <a:p>
            <a:pPr algn="l" marL="566635" indent="-283318" lvl="1">
              <a:lnSpc>
                <a:spcPts val="3411"/>
              </a:lnSpc>
              <a:spcBef>
                <a:spcPct val="0"/>
              </a:spcBef>
              <a:buAutoNum type="arabicPeriod" startAt="1"/>
            </a:pPr>
            <a:r>
              <a:rPr lang="en-US" sz="2624">
                <a:solidFill>
                  <a:srgbClr val="FFFFFF"/>
                </a:solidFill>
                <a:latin typeface="HK Grotesk Medium"/>
              </a:rPr>
              <a:t>Define Clear Objectives: Establish specific goals and key performance indicators (KPIs) to guide your social media analytics efforts.</a:t>
            </a:r>
          </a:p>
          <a:p>
            <a:pPr algn="l" marL="566635" indent="-283318" lvl="1">
              <a:lnSpc>
                <a:spcPts val="3411"/>
              </a:lnSpc>
              <a:spcBef>
                <a:spcPct val="0"/>
              </a:spcBef>
              <a:buAutoNum type="arabicPeriod" startAt="1"/>
            </a:pPr>
            <a:r>
              <a:rPr lang="en-US" sz="2624">
                <a:solidFill>
                  <a:srgbClr val="FFFFFF"/>
                </a:solidFill>
                <a:latin typeface="HK Grotesk Medium"/>
              </a:rPr>
              <a:t>Choose the Right Tools: Select analytics tools and platforms that align with your objectives and provide robust features for data collection and analysis.</a:t>
            </a:r>
          </a:p>
          <a:p>
            <a:pPr algn="l" marL="566635" indent="-283318" lvl="1">
              <a:lnSpc>
                <a:spcPts val="3411"/>
              </a:lnSpc>
              <a:spcBef>
                <a:spcPct val="0"/>
              </a:spcBef>
              <a:buAutoNum type="arabicPeriod" startAt="1"/>
            </a:pPr>
            <a:r>
              <a:rPr lang="en-US" sz="2624">
                <a:solidFill>
                  <a:srgbClr val="FFFFFF"/>
                </a:solidFill>
                <a:latin typeface="HK Grotesk Medium"/>
              </a:rPr>
              <a:t>Regular Monitoring and Analysis: Consistently monitor social media data and analyze performance metrics to track progress and identify emerging trends.</a:t>
            </a:r>
          </a:p>
          <a:p>
            <a:pPr algn="l" marL="566635" indent="-283318" lvl="1">
              <a:lnSpc>
                <a:spcPts val="3411"/>
              </a:lnSpc>
              <a:spcBef>
                <a:spcPct val="0"/>
              </a:spcBef>
              <a:buAutoNum type="arabicPeriod" startAt="1"/>
            </a:pPr>
            <a:r>
              <a:rPr lang="en-US" sz="2624">
                <a:solidFill>
                  <a:srgbClr val="FFFFFF"/>
                </a:solidFill>
                <a:latin typeface="HK Grotesk Medium"/>
              </a:rPr>
              <a:t>Iterative Approach: Use insights from analytics to refine and optimize social media strategies over time, adapting to changes in audience behavior and market dynamics.</a:t>
            </a:r>
          </a:p>
          <a:p>
            <a:pPr algn="l" marL="566635" indent="-283318" lvl="1">
              <a:lnSpc>
                <a:spcPts val="3411"/>
              </a:lnSpc>
              <a:spcBef>
                <a:spcPct val="0"/>
              </a:spcBef>
              <a:buAutoNum type="arabicPeriod" startAt="1"/>
            </a:pPr>
            <a:r>
              <a:rPr lang="en-US" sz="2624">
                <a:solidFill>
                  <a:srgbClr val="FFFFFF"/>
                </a:solidFill>
                <a:latin typeface="HK Grotesk Medium"/>
              </a:rPr>
              <a:t>Ensure Data Privacy Compliance: Adhere to data privacy regulations and ethical guidelines when collecting, storing, and analyzing social media data to protect user privacy and maintain trust.</a:t>
            </a:r>
          </a:p>
          <a:p>
            <a:pPr algn="l" marL="0" indent="0" lvl="0">
              <a:lnSpc>
                <a:spcPts val="341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3" id="3"/>
          <p:cNvGrpSpPr/>
          <p:nvPr/>
        </p:nvGrpSpPr>
        <p:grpSpPr>
          <a:xfrm rot="-10800000">
            <a:off x="12690412" y="-13875"/>
            <a:ext cx="3339225" cy="950625"/>
            <a:chOff x="0" y="0"/>
            <a:chExt cx="3166080" cy="901333"/>
          </a:xfrm>
        </p:grpSpPr>
        <p:sp>
          <p:nvSpPr>
            <p:cNvPr name="Freeform 4" id="4"/>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5" id="5"/>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6" id="6"/>
          <p:cNvGrpSpPr/>
          <p:nvPr/>
        </p:nvGrpSpPr>
        <p:grpSpPr>
          <a:xfrm rot="-10800000">
            <a:off x="2268413" y="-14325"/>
            <a:ext cx="13761225" cy="575775"/>
            <a:chOff x="0" y="0"/>
            <a:chExt cx="13047680" cy="545920"/>
          </a:xfrm>
        </p:grpSpPr>
        <p:sp>
          <p:nvSpPr>
            <p:cNvPr name="Freeform 7" id="7"/>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8" id="8"/>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9" id="9"/>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grpSp>
        <p:nvGrpSpPr>
          <p:cNvPr name="Group 10" id="10"/>
          <p:cNvGrpSpPr/>
          <p:nvPr/>
        </p:nvGrpSpPr>
        <p:grpSpPr>
          <a:xfrm rot="0">
            <a:off x="-234118" y="9670237"/>
            <a:ext cx="18522118" cy="774794"/>
            <a:chOff x="0" y="0"/>
            <a:chExt cx="14871567" cy="622089"/>
          </a:xfrm>
        </p:grpSpPr>
        <p:sp>
          <p:nvSpPr>
            <p:cNvPr name="Freeform 11" id="11"/>
            <p:cNvSpPr/>
            <p:nvPr/>
          </p:nvSpPr>
          <p:spPr>
            <a:xfrm flipH="false" flipV="false" rot="0">
              <a:off x="15489" y="11229"/>
              <a:ext cx="14840642" cy="599739"/>
            </a:xfrm>
            <a:custGeom>
              <a:avLst/>
              <a:gdLst/>
              <a:ahLst/>
              <a:cxnLst/>
              <a:rect r="r" b="b" t="t" l="l"/>
              <a:pathLst>
                <a:path h="599739" w="14840642">
                  <a:moveTo>
                    <a:pt x="106972" y="0"/>
                  </a:moveTo>
                  <a:lnTo>
                    <a:pt x="14733524" y="0"/>
                  </a:lnTo>
                  <a:cubicBezTo>
                    <a:pt x="14792584" y="0"/>
                    <a:pt x="14840641" y="33581"/>
                    <a:pt x="14840641" y="75033"/>
                  </a:cubicBezTo>
                  <a:lnTo>
                    <a:pt x="14840641" y="599739"/>
                  </a:lnTo>
                  <a:lnTo>
                    <a:pt x="0" y="599739"/>
                  </a:lnTo>
                  <a:lnTo>
                    <a:pt x="0" y="75033"/>
                  </a:lnTo>
                  <a:cubicBezTo>
                    <a:pt x="0" y="33581"/>
                    <a:pt x="47913" y="0"/>
                    <a:pt x="107117" y="0"/>
                  </a:cubicBezTo>
                  <a:close/>
                </a:path>
              </a:pathLst>
            </a:custGeom>
            <a:solidFill>
              <a:srgbClr val="0B5394"/>
            </a:solidFill>
          </p:spPr>
        </p:sp>
        <p:sp>
          <p:nvSpPr>
            <p:cNvPr name="Freeform 12" id="12"/>
            <p:cNvSpPr/>
            <p:nvPr/>
          </p:nvSpPr>
          <p:spPr>
            <a:xfrm flipH="false" flipV="false" rot="0">
              <a:off x="0" y="0"/>
              <a:ext cx="14871475" cy="622092"/>
            </a:xfrm>
            <a:custGeom>
              <a:avLst/>
              <a:gdLst/>
              <a:ahLst/>
              <a:cxnLst/>
              <a:rect r="r" b="b" t="t" l="l"/>
              <a:pathLst>
                <a:path h="622092" w="14871475">
                  <a:moveTo>
                    <a:pt x="122461" y="0"/>
                  </a:moveTo>
                  <a:lnTo>
                    <a:pt x="14749013" y="0"/>
                  </a:lnTo>
                  <a:lnTo>
                    <a:pt x="14749013" y="11229"/>
                  </a:lnTo>
                  <a:lnTo>
                    <a:pt x="14749013" y="0"/>
                  </a:lnTo>
                  <a:cubicBezTo>
                    <a:pt x="14816179" y="0"/>
                    <a:pt x="14871475" y="38199"/>
                    <a:pt x="14871475" y="86157"/>
                  </a:cubicBezTo>
                  <a:lnTo>
                    <a:pt x="14855985" y="86157"/>
                  </a:lnTo>
                  <a:lnTo>
                    <a:pt x="14871475" y="86157"/>
                  </a:lnTo>
                  <a:lnTo>
                    <a:pt x="14871475" y="610863"/>
                  </a:lnTo>
                  <a:cubicBezTo>
                    <a:pt x="14871475" y="617054"/>
                    <a:pt x="14864527" y="622092"/>
                    <a:pt x="14855985" y="622092"/>
                  </a:cubicBezTo>
                  <a:lnTo>
                    <a:pt x="15489" y="622092"/>
                  </a:lnTo>
                  <a:cubicBezTo>
                    <a:pt x="6948" y="622092"/>
                    <a:pt x="0" y="617054"/>
                    <a:pt x="0" y="610863"/>
                  </a:cubicBezTo>
                  <a:lnTo>
                    <a:pt x="0" y="86157"/>
                  </a:lnTo>
                  <a:lnTo>
                    <a:pt x="15489" y="86157"/>
                  </a:lnTo>
                  <a:lnTo>
                    <a:pt x="0" y="86157"/>
                  </a:lnTo>
                  <a:cubicBezTo>
                    <a:pt x="0" y="38199"/>
                    <a:pt x="55296" y="0"/>
                    <a:pt x="122461" y="0"/>
                  </a:cubicBezTo>
                  <a:cubicBezTo>
                    <a:pt x="125356" y="0"/>
                    <a:pt x="128251" y="630"/>
                    <a:pt x="130712" y="1679"/>
                  </a:cubicBezTo>
                  <a:lnTo>
                    <a:pt x="122461" y="11124"/>
                  </a:lnTo>
                  <a:lnTo>
                    <a:pt x="122461" y="0"/>
                  </a:lnTo>
                  <a:moveTo>
                    <a:pt x="122461" y="22352"/>
                  </a:moveTo>
                  <a:cubicBezTo>
                    <a:pt x="119566" y="22352"/>
                    <a:pt x="116671" y="21723"/>
                    <a:pt x="114210" y="20673"/>
                  </a:cubicBezTo>
                  <a:lnTo>
                    <a:pt x="122461" y="11229"/>
                  </a:lnTo>
                  <a:lnTo>
                    <a:pt x="122461" y="22352"/>
                  </a:lnTo>
                  <a:cubicBezTo>
                    <a:pt x="71363" y="22352"/>
                    <a:pt x="30832" y="51316"/>
                    <a:pt x="30832" y="86157"/>
                  </a:cubicBezTo>
                  <a:lnTo>
                    <a:pt x="30832" y="610863"/>
                  </a:lnTo>
                  <a:lnTo>
                    <a:pt x="15489" y="610863"/>
                  </a:lnTo>
                  <a:lnTo>
                    <a:pt x="15489" y="599739"/>
                  </a:lnTo>
                  <a:lnTo>
                    <a:pt x="14856132" y="599739"/>
                  </a:lnTo>
                  <a:lnTo>
                    <a:pt x="14856132" y="610968"/>
                  </a:lnTo>
                  <a:lnTo>
                    <a:pt x="14840645" y="610968"/>
                  </a:lnTo>
                  <a:lnTo>
                    <a:pt x="14840645" y="86262"/>
                  </a:lnTo>
                  <a:cubicBezTo>
                    <a:pt x="14840645" y="51421"/>
                    <a:pt x="14800112" y="22457"/>
                    <a:pt x="14749014" y="22457"/>
                  </a:cubicBezTo>
                  <a:lnTo>
                    <a:pt x="122461" y="22457"/>
                  </a:lnTo>
                  <a:close/>
                </a:path>
              </a:pathLst>
            </a:custGeom>
            <a:solidFill>
              <a:srgbClr val="0B5394"/>
            </a:solidFill>
          </p:spPr>
        </p:sp>
      </p:grpSp>
      <p:sp>
        <p:nvSpPr>
          <p:cNvPr name="TextBox 13" id="13"/>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grpSp>
        <p:nvGrpSpPr>
          <p:cNvPr name="Group 14" id="14"/>
          <p:cNvGrpSpPr/>
          <p:nvPr/>
        </p:nvGrpSpPr>
        <p:grpSpPr>
          <a:xfrm rot="-10800000">
            <a:off x="12690412" y="-13875"/>
            <a:ext cx="3339225" cy="950625"/>
            <a:chOff x="0" y="0"/>
            <a:chExt cx="3166080" cy="901333"/>
          </a:xfrm>
        </p:grpSpPr>
        <p:sp>
          <p:nvSpPr>
            <p:cNvPr name="Freeform 15" id="15"/>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16" id="16"/>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17" id="17"/>
          <p:cNvGrpSpPr/>
          <p:nvPr/>
        </p:nvGrpSpPr>
        <p:grpSpPr>
          <a:xfrm rot="-10800000">
            <a:off x="0" y="-14325"/>
            <a:ext cx="18550137" cy="776145"/>
            <a:chOff x="0" y="0"/>
            <a:chExt cx="13047680" cy="545920"/>
          </a:xfrm>
        </p:grpSpPr>
        <p:sp>
          <p:nvSpPr>
            <p:cNvPr name="Freeform 18" id="18"/>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9" id="19"/>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20" id="20"/>
          <p:cNvSpPr txBox="true"/>
          <p:nvPr/>
        </p:nvSpPr>
        <p:spPr>
          <a:xfrm rot="0">
            <a:off x="12833266" y="504279"/>
            <a:ext cx="2738517" cy="146967"/>
          </a:xfrm>
          <a:prstGeom prst="rect">
            <a:avLst/>
          </a:prstGeom>
        </p:spPr>
        <p:txBody>
          <a:bodyPr anchor="t" rtlCol="false" tIns="0" lIns="0" bIns="0" rIns="0">
            <a:spAutoFit/>
          </a:bodyPr>
          <a:lstStyle/>
          <a:p>
            <a:pPr algn="ctr">
              <a:lnSpc>
                <a:spcPts val="3023"/>
              </a:lnSpc>
            </a:pPr>
            <a:r>
              <a:rPr lang="en-US" sz="2099">
                <a:solidFill>
                  <a:srgbClr val="FFFFFF"/>
                </a:solidFill>
                <a:latin typeface="Arimo"/>
              </a:rPr>
              <a:t>Christ University</a:t>
            </a:r>
          </a:p>
        </p:txBody>
      </p:sp>
      <p:sp>
        <p:nvSpPr>
          <p:cNvPr name="TextBox 21" id="21"/>
          <p:cNvSpPr txBox="true"/>
          <p:nvPr/>
        </p:nvSpPr>
        <p:spPr>
          <a:xfrm rot="0">
            <a:off x="2337094" y="1495688"/>
            <a:ext cx="13692543" cy="1588936"/>
          </a:xfrm>
          <a:prstGeom prst="rect">
            <a:avLst/>
          </a:prstGeom>
        </p:spPr>
        <p:txBody>
          <a:bodyPr anchor="t" rtlCol="false" tIns="0" lIns="0" bIns="0" rIns="0">
            <a:spAutoFit/>
          </a:bodyPr>
          <a:lstStyle/>
          <a:p>
            <a:pPr algn="l" marL="0" indent="0" lvl="0">
              <a:lnSpc>
                <a:spcPts val="6033"/>
              </a:lnSpc>
              <a:spcBef>
                <a:spcPct val="0"/>
              </a:spcBef>
            </a:pPr>
            <a:r>
              <a:rPr lang="en-US" sz="6704" strike="noStrike" u="none">
                <a:solidFill>
                  <a:srgbClr val="FFFFFF"/>
                </a:solidFill>
                <a:latin typeface="HK Grotesk Bold"/>
              </a:rPr>
              <a:t>Case Studies of Successful Social Media Campaigns</a:t>
            </a:r>
          </a:p>
        </p:txBody>
      </p:sp>
      <p:sp>
        <p:nvSpPr>
          <p:cNvPr name="TextBox 22" id="22"/>
          <p:cNvSpPr txBox="true"/>
          <p:nvPr/>
        </p:nvSpPr>
        <p:spPr>
          <a:xfrm rot="0">
            <a:off x="1020468" y="2457450"/>
            <a:ext cx="16509202" cy="7829550"/>
          </a:xfrm>
          <a:prstGeom prst="rect">
            <a:avLst/>
          </a:prstGeom>
        </p:spPr>
        <p:txBody>
          <a:bodyPr anchor="t" rtlCol="false" tIns="0" lIns="0" bIns="0" rIns="0">
            <a:spAutoFit/>
          </a:bodyPr>
          <a:lstStyle/>
          <a:p>
            <a:pPr algn="l">
              <a:lnSpc>
                <a:spcPts val="3119"/>
              </a:lnSpc>
            </a:pPr>
            <a:r>
              <a:rPr lang="en-US" sz="2599">
                <a:solidFill>
                  <a:srgbClr val="FFFFFF"/>
                </a:solidFill>
                <a:latin typeface="Arimo"/>
              </a:rPr>
              <a:t>Nike</a:t>
            </a:r>
          </a:p>
          <a:p>
            <a:pPr algn="l">
              <a:lnSpc>
                <a:spcPts val="3119"/>
              </a:lnSpc>
            </a:pPr>
          </a:p>
          <a:p>
            <a:pPr algn="l" marL="561337" indent="-280669" lvl="1">
              <a:lnSpc>
                <a:spcPts val="3119"/>
              </a:lnSpc>
              <a:buFont typeface="Arial"/>
              <a:buChar char="•"/>
            </a:pPr>
            <a:r>
              <a:rPr lang="en-US" sz="2599">
                <a:solidFill>
                  <a:srgbClr val="FFFFFF"/>
                </a:solidFill>
                <a:latin typeface="Arimo"/>
              </a:rPr>
              <a:t>Objective: Boost brand awareness and engagement among a younger audience.</a:t>
            </a:r>
          </a:p>
          <a:p>
            <a:pPr algn="l" marL="561337" indent="-280669" lvl="1">
              <a:lnSpc>
                <a:spcPts val="3119"/>
              </a:lnSpc>
              <a:buFont typeface="Arial"/>
              <a:buChar char="•"/>
            </a:pPr>
            <a:r>
              <a:rPr lang="en-US" sz="2599">
                <a:solidFill>
                  <a:srgbClr val="FFFFFF"/>
                </a:solidFill>
                <a:latin typeface="Arimo"/>
              </a:rPr>
              <a:t>Approach: Utilized social media analytics to identify trends and preferences among younger demographics.</a:t>
            </a:r>
          </a:p>
          <a:p>
            <a:pPr algn="l" marL="561337" indent="-280669" lvl="1">
              <a:lnSpc>
                <a:spcPts val="3119"/>
              </a:lnSpc>
              <a:buFont typeface="Arial"/>
              <a:buChar char="•"/>
            </a:pPr>
            <a:r>
              <a:rPr lang="en-US" sz="2599">
                <a:solidFill>
                  <a:srgbClr val="FFFFFF"/>
                </a:solidFill>
                <a:latin typeface="Arimo"/>
              </a:rPr>
              <a:t>Insights: Discovered that younger consumers were passionate about sustainability and social causes.</a:t>
            </a:r>
          </a:p>
          <a:p>
            <a:pPr algn="l" marL="561337" indent="-280669" lvl="1">
              <a:lnSpc>
                <a:spcPts val="3119"/>
              </a:lnSpc>
              <a:buFont typeface="Arial"/>
              <a:buChar char="•"/>
            </a:pPr>
            <a:r>
              <a:rPr lang="en-US" sz="2599">
                <a:solidFill>
                  <a:srgbClr val="FFFFFF"/>
                </a:solidFill>
                <a:latin typeface="Arimo"/>
              </a:rPr>
              <a:t>Strategy: Launched social media campaigns highlighting Nike's sustainable practices and support for social causes.</a:t>
            </a:r>
          </a:p>
          <a:p>
            <a:pPr algn="l" marL="561337" indent="-280669" lvl="1">
              <a:lnSpc>
                <a:spcPts val="3119"/>
              </a:lnSpc>
              <a:buFont typeface="Arial"/>
              <a:buChar char="•"/>
            </a:pPr>
            <a:r>
              <a:rPr lang="en-US" sz="2599">
                <a:solidFill>
                  <a:srgbClr val="FFFFFF"/>
                </a:solidFill>
                <a:latin typeface="Arimo"/>
              </a:rPr>
              <a:t>Results: Generated widespread attention and positive sentiment among the target audience, leading to increased brand loyalty and sales.</a:t>
            </a:r>
          </a:p>
          <a:p>
            <a:pPr algn="l">
              <a:lnSpc>
                <a:spcPts val="3119"/>
              </a:lnSpc>
            </a:pPr>
          </a:p>
          <a:p>
            <a:pPr algn="l">
              <a:lnSpc>
                <a:spcPts val="3119"/>
              </a:lnSpc>
            </a:pPr>
            <a:r>
              <a:rPr lang="en-US" sz="2599">
                <a:solidFill>
                  <a:srgbClr val="FFFFFF"/>
                </a:solidFill>
                <a:latin typeface="Arimo"/>
              </a:rPr>
              <a:t>Airbnb</a:t>
            </a:r>
          </a:p>
          <a:p>
            <a:pPr algn="l" marL="561337" indent="-280669" lvl="1">
              <a:lnSpc>
                <a:spcPts val="3119"/>
              </a:lnSpc>
              <a:buFont typeface="Arial"/>
              <a:buChar char="•"/>
            </a:pPr>
            <a:r>
              <a:rPr lang="en-US" sz="2599">
                <a:solidFill>
                  <a:srgbClr val="FFFFFF"/>
                </a:solidFill>
                <a:latin typeface="Arimo"/>
              </a:rPr>
              <a:t>Objective: Enhance customer experience and improve user satisfaction.</a:t>
            </a:r>
          </a:p>
          <a:p>
            <a:pPr algn="l" marL="561337" indent="-280669" lvl="1">
              <a:lnSpc>
                <a:spcPts val="3119"/>
              </a:lnSpc>
              <a:buFont typeface="Arial"/>
              <a:buChar char="•"/>
            </a:pPr>
            <a:r>
              <a:rPr lang="en-US" sz="2599">
                <a:solidFill>
                  <a:srgbClr val="FFFFFF"/>
                </a:solidFill>
                <a:latin typeface="Arimo"/>
              </a:rPr>
              <a:t>Approach: Leveraged social media analytics to gather feedback and insights from users.</a:t>
            </a:r>
          </a:p>
          <a:p>
            <a:pPr algn="l" marL="561337" indent="-280669" lvl="1">
              <a:lnSpc>
                <a:spcPts val="3119"/>
              </a:lnSpc>
              <a:buFont typeface="Arial"/>
              <a:buChar char="•"/>
            </a:pPr>
            <a:r>
              <a:rPr lang="en-US" sz="2599">
                <a:solidFill>
                  <a:srgbClr val="FFFFFF"/>
                </a:solidFill>
                <a:latin typeface="Arimo"/>
              </a:rPr>
              <a:t>Insights: Identified common pain points and areas for improvement in the booking process.</a:t>
            </a:r>
          </a:p>
          <a:p>
            <a:pPr algn="l" marL="561337" indent="-280669" lvl="1">
              <a:lnSpc>
                <a:spcPts val="3119"/>
              </a:lnSpc>
              <a:buFont typeface="Arial"/>
              <a:buChar char="•"/>
            </a:pPr>
            <a:r>
              <a:rPr lang="en-US" sz="2599">
                <a:solidFill>
                  <a:srgbClr val="FFFFFF"/>
                </a:solidFill>
                <a:latin typeface="Arimo"/>
              </a:rPr>
              <a:t>Strategy: Implemented changes to the website and app based on user feedback, such as simplifying the booking process and improving search functionality.</a:t>
            </a:r>
          </a:p>
          <a:p>
            <a:pPr algn="l" marL="561337" indent="-280669" lvl="1">
              <a:lnSpc>
                <a:spcPts val="3119"/>
              </a:lnSpc>
              <a:buFont typeface="Arial"/>
              <a:buChar char="•"/>
            </a:pPr>
            <a:r>
              <a:rPr lang="en-US" sz="2599">
                <a:solidFill>
                  <a:srgbClr val="FFFFFF"/>
                </a:solidFill>
                <a:latin typeface="Arimo"/>
              </a:rPr>
              <a:t>Results: Noticed a significant decrease in customer complaints and an increase in positive reviews and ratings.</a:t>
            </a:r>
          </a:p>
          <a:p>
            <a:pPr algn="l">
              <a:lnSpc>
                <a:spcPts val="3119"/>
              </a:lnSpc>
            </a:pPr>
          </a:p>
          <a:p>
            <a:pPr algn="l">
              <a:lnSpc>
                <a:spcPts val="3119"/>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592282" y="-617682"/>
            <a:ext cx="8007927" cy="11501582"/>
          </a:xfrm>
          <a:prstGeom prst="rect">
            <a:avLst/>
          </a:prstGeom>
          <a:gradFill rotWithShape="true">
            <a:gsLst>
              <a:gs pos="0">
                <a:srgbClr val="8C52FF">
                  <a:alpha val="100000"/>
                </a:srgbClr>
              </a:gs>
              <a:gs pos="100000">
                <a:srgbClr val="FF914D">
                  <a:alpha val="100000"/>
                </a:srgbClr>
              </a:gs>
            </a:gsLst>
            <a:lin ang="0"/>
          </a:gradFill>
        </p:spPr>
      </p:sp>
      <p:grpSp>
        <p:nvGrpSpPr>
          <p:cNvPr name="Group 3" id="3"/>
          <p:cNvGrpSpPr/>
          <p:nvPr/>
        </p:nvGrpSpPr>
        <p:grpSpPr>
          <a:xfrm rot="0">
            <a:off x="0" y="9560961"/>
            <a:ext cx="18288000" cy="740437"/>
            <a:chOff x="0" y="0"/>
            <a:chExt cx="14898228" cy="603194"/>
          </a:xfrm>
        </p:grpSpPr>
        <p:sp>
          <p:nvSpPr>
            <p:cNvPr name="Freeform 4" id="4"/>
            <p:cNvSpPr/>
            <p:nvPr/>
          </p:nvSpPr>
          <p:spPr>
            <a:xfrm flipH="false" flipV="false" rot="0">
              <a:off x="15516" y="10888"/>
              <a:ext cx="14867247" cy="581522"/>
            </a:xfrm>
            <a:custGeom>
              <a:avLst/>
              <a:gdLst/>
              <a:ahLst/>
              <a:cxnLst/>
              <a:rect r="r" b="b" t="t" l="l"/>
              <a:pathLst>
                <a:path h="581522" w="14867247">
                  <a:moveTo>
                    <a:pt x="107164" y="0"/>
                  </a:moveTo>
                  <a:lnTo>
                    <a:pt x="14759939" y="0"/>
                  </a:lnTo>
                  <a:cubicBezTo>
                    <a:pt x="14819104" y="0"/>
                    <a:pt x="14867247" y="32561"/>
                    <a:pt x="14867247" y="72754"/>
                  </a:cubicBezTo>
                  <a:lnTo>
                    <a:pt x="14867247" y="581522"/>
                  </a:lnTo>
                  <a:lnTo>
                    <a:pt x="0" y="581522"/>
                  </a:lnTo>
                  <a:lnTo>
                    <a:pt x="0" y="72754"/>
                  </a:lnTo>
                  <a:cubicBezTo>
                    <a:pt x="0" y="32561"/>
                    <a:pt x="47999" y="0"/>
                    <a:pt x="107309" y="0"/>
                  </a:cubicBezTo>
                  <a:close/>
                </a:path>
              </a:pathLst>
            </a:custGeom>
            <a:solidFill>
              <a:srgbClr val="0B5394"/>
            </a:solidFill>
          </p:spPr>
        </p:sp>
        <p:sp>
          <p:nvSpPr>
            <p:cNvPr name="Freeform 5" id="5"/>
            <p:cNvSpPr/>
            <p:nvPr/>
          </p:nvSpPr>
          <p:spPr>
            <a:xfrm flipH="false" flipV="false" rot="0">
              <a:off x="0" y="0"/>
              <a:ext cx="14898136" cy="603196"/>
            </a:xfrm>
            <a:custGeom>
              <a:avLst/>
              <a:gdLst/>
              <a:ahLst/>
              <a:cxnLst/>
              <a:rect r="r" b="b" t="t" l="l"/>
              <a:pathLst>
                <a:path h="603196" w="14898136">
                  <a:moveTo>
                    <a:pt x="122680" y="0"/>
                  </a:moveTo>
                  <a:lnTo>
                    <a:pt x="14775455" y="0"/>
                  </a:lnTo>
                  <a:lnTo>
                    <a:pt x="14775455" y="10888"/>
                  </a:lnTo>
                  <a:lnTo>
                    <a:pt x="14775455" y="0"/>
                  </a:lnTo>
                  <a:cubicBezTo>
                    <a:pt x="14842741" y="0"/>
                    <a:pt x="14898136" y="37038"/>
                    <a:pt x="14898136" y="83540"/>
                  </a:cubicBezTo>
                  <a:lnTo>
                    <a:pt x="14882617" y="83540"/>
                  </a:lnTo>
                  <a:lnTo>
                    <a:pt x="14898136" y="83540"/>
                  </a:lnTo>
                  <a:lnTo>
                    <a:pt x="14898136" y="592308"/>
                  </a:lnTo>
                  <a:cubicBezTo>
                    <a:pt x="14898136" y="598312"/>
                    <a:pt x="14891175" y="603196"/>
                    <a:pt x="14882617" y="603196"/>
                  </a:cubicBezTo>
                  <a:lnTo>
                    <a:pt x="15516" y="603196"/>
                  </a:lnTo>
                  <a:cubicBezTo>
                    <a:pt x="6961" y="603196"/>
                    <a:pt x="0" y="598312"/>
                    <a:pt x="0" y="592308"/>
                  </a:cubicBezTo>
                  <a:lnTo>
                    <a:pt x="0" y="83540"/>
                  </a:lnTo>
                  <a:lnTo>
                    <a:pt x="15516" y="83540"/>
                  </a:lnTo>
                  <a:lnTo>
                    <a:pt x="0" y="83540"/>
                  </a:lnTo>
                  <a:cubicBezTo>
                    <a:pt x="0" y="37038"/>
                    <a:pt x="55395" y="0"/>
                    <a:pt x="122680" y="0"/>
                  </a:cubicBezTo>
                  <a:cubicBezTo>
                    <a:pt x="125581" y="0"/>
                    <a:pt x="128481" y="611"/>
                    <a:pt x="130946" y="1628"/>
                  </a:cubicBezTo>
                  <a:lnTo>
                    <a:pt x="122680" y="10786"/>
                  </a:lnTo>
                  <a:lnTo>
                    <a:pt x="122680" y="0"/>
                  </a:lnTo>
                  <a:moveTo>
                    <a:pt x="122680" y="21674"/>
                  </a:moveTo>
                  <a:cubicBezTo>
                    <a:pt x="119780" y="21674"/>
                    <a:pt x="116880" y="21063"/>
                    <a:pt x="114415" y="20045"/>
                  </a:cubicBezTo>
                  <a:lnTo>
                    <a:pt x="122680" y="10888"/>
                  </a:lnTo>
                  <a:lnTo>
                    <a:pt x="122680" y="21674"/>
                  </a:lnTo>
                  <a:cubicBezTo>
                    <a:pt x="71491" y="21674"/>
                    <a:pt x="30888" y="49758"/>
                    <a:pt x="30888" y="83540"/>
                  </a:cubicBezTo>
                  <a:lnTo>
                    <a:pt x="30888" y="592308"/>
                  </a:lnTo>
                  <a:lnTo>
                    <a:pt x="15516" y="592308"/>
                  </a:lnTo>
                  <a:lnTo>
                    <a:pt x="15516" y="581522"/>
                  </a:lnTo>
                  <a:lnTo>
                    <a:pt x="14882764" y="581522"/>
                  </a:lnTo>
                  <a:lnTo>
                    <a:pt x="14882764" y="592410"/>
                  </a:lnTo>
                  <a:lnTo>
                    <a:pt x="14867249" y="592410"/>
                  </a:lnTo>
                  <a:lnTo>
                    <a:pt x="14867249" y="83642"/>
                  </a:lnTo>
                  <a:cubicBezTo>
                    <a:pt x="14867249" y="49859"/>
                    <a:pt x="14826645" y="21775"/>
                    <a:pt x="14775455" y="21775"/>
                  </a:cubicBezTo>
                  <a:lnTo>
                    <a:pt x="122680" y="21775"/>
                  </a:lnTo>
                  <a:close/>
                </a:path>
              </a:pathLst>
            </a:custGeom>
            <a:solidFill>
              <a:srgbClr val="0B5394"/>
            </a:solidFill>
          </p:spPr>
        </p:sp>
      </p:grpSp>
      <p:grpSp>
        <p:nvGrpSpPr>
          <p:cNvPr name="Group 6" id="6"/>
          <p:cNvGrpSpPr/>
          <p:nvPr/>
        </p:nvGrpSpPr>
        <p:grpSpPr>
          <a:xfrm rot="-10800000">
            <a:off x="12690412" y="-13875"/>
            <a:ext cx="3339225" cy="950625"/>
            <a:chOff x="0" y="0"/>
            <a:chExt cx="3166080" cy="901333"/>
          </a:xfrm>
        </p:grpSpPr>
        <p:sp>
          <p:nvSpPr>
            <p:cNvPr name="Freeform 7" id="7"/>
            <p:cNvSpPr/>
            <p:nvPr/>
          </p:nvSpPr>
          <p:spPr>
            <a:xfrm flipH="false" flipV="false" rot="0">
              <a:off x="13589" y="13462"/>
              <a:ext cx="3138932" cy="874268"/>
            </a:xfrm>
            <a:custGeom>
              <a:avLst/>
              <a:gdLst/>
              <a:ahLst/>
              <a:cxnLst/>
              <a:rect r="r" b="b" t="t" l="l"/>
              <a:pathLst>
                <a:path h="874268" w="3138932">
                  <a:moveTo>
                    <a:pt x="111633" y="127"/>
                  </a:moveTo>
                  <a:lnTo>
                    <a:pt x="3027172" y="127"/>
                  </a:lnTo>
                  <a:cubicBezTo>
                    <a:pt x="3088894" y="127"/>
                    <a:pt x="3138932" y="49022"/>
                    <a:pt x="3138932" y="109474"/>
                  </a:cubicBezTo>
                  <a:lnTo>
                    <a:pt x="3138932" y="874268"/>
                  </a:lnTo>
                  <a:lnTo>
                    <a:pt x="0" y="874268"/>
                  </a:lnTo>
                  <a:lnTo>
                    <a:pt x="0" y="109347"/>
                  </a:lnTo>
                  <a:cubicBezTo>
                    <a:pt x="0" y="49022"/>
                    <a:pt x="50038" y="0"/>
                    <a:pt x="111760" y="0"/>
                  </a:cubicBezTo>
                  <a:close/>
                </a:path>
              </a:pathLst>
            </a:custGeom>
            <a:solidFill>
              <a:srgbClr val="0B5394"/>
            </a:solidFill>
          </p:spPr>
        </p:sp>
        <p:sp>
          <p:nvSpPr>
            <p:cNvPr name="Freeform 8" id="8"/>
            <p:cNvSpPr/>
            <p:nvPr/>
          </p:nvSpPr>
          <p:spPr>
            <a:xfrm flipH="false" flipV="false" rot="0">
              <a:off x="0" y="0"/>
              <a:ext cx="3165983" cy="901319"/>
            </a:xfrm>
            <a:custGeom>
              <a:avLst/>
              <a:gdLst/>
              <a:ahLst/>
              <a:cxnLst/>
              <a:rect r="r" b="b" t="t" l="l"/>
              <a:pathLst>
                <a:path h="901319" w="3165983">
                  <a:moveTo>
                    <a:pt x="125222" y="0"/>
                  </a:moveTo>
                  <a:lnTo>
                    <a:pt x="3040761" y="0"/>
                  </a:lnTo>
                  <a:lnTo>
                    <a:pt x="3040761" y="13589"/>
                  </a:lnTo>
                  <a:lnTo>
                    <a:pt x="3040761" y="0"/>
                  </a:lnTo>
                  <a:cubicBezTo>
                    <a:pt x="3109722" y="0"/>
                    <a:pt x="3165983" y="54737"/>
                    <a:pt x="3165983" y="122809"/>
                  </a:cubicBezTo>
                  <a:lnTo>
                    <a:pt x="3152394" y="122809"/>
                  </a:lnTo>
                  <a:lnTo>
                    <a:pt x="3165983" y="122809"/>
                  </a:lnTo>
                  <a:lnTo>
                    <a:pt x="3165983" y="887730"/>
                  </a:lnTo>
                  <a:cubicBezTo>
                    <a:pt x="3165983" y="895223"/>
                    <a:pt x="3159887" y="901319"/>
                    <a:pt x="3152394" y="901319"/>
                  </a:cubicBezTo>
                  <a:lnTo>
                    <a:pt x="13589" y="901319"/>
                  </a:lnTo>
                  <a:cubicBezTo>
                    <a:pt x="6096" y="901319"/>
                    <a:pt x="0" y="895223"/>
                    <a:pt x="0" y="887730"/>
                  </a:cubicBezTo>
                  <a:lnTo>
                    <a:pt x="0" y="122809"/>
                  </a:lnTo>
                  <a:lnTo>
                    <a:pt x="13589" y="122809"/>
                  </a:lnTo>
                  <a:lnTo>
                    <a:pt x="0" y="122809"/>
                  </a:lnTo>
                  <a:cubicBezTo>
                    <a:pt x="0" y="54737"/>
                    <a:pt x="56388" y="0"/>
                    <a:pt x="125222" y="0"/>
                  </a:cubicBezTo>
                  <a:cubicBezTo>
                    <a:pt x="127762" y="0"/>
                    <a:pt x="130302" y="762"/>
                    <a:pt x="132461" y="2032"/>
                  </a:cubicBezTo>
                  <a:lnTo>
                    <a:pt x="125222" y="13462"/>
                  </a:lnTo>
                  <a:lnTo>
                    <a:pt x="125222" y="0"/>
                  </a:lnTo>
                  <a:moveTo>
                    <a:pt x="125222" y="27051"/>
                  </a:moveTo>
                  <a:cubicBezTo>
                    <a:pt x="122682" y="27051"/>
                    <a:pt x="120142" y="26289"/>
                    <a:pt x="117983" y="25019"/>
                  </a:cubicBezTo>
                  <a:lnTo>
                    <a:pt x="125222" y="13589"/>
                  </a:lnTo>
                  <a:lnTo>
                    <a:pt x="125222" y="27051"/>
                  </a:lnTo>
                  <a:cubicBezTo>
                    <a:pt x="70739" y="27051"/>
                    <a:pt x="27051" y="70231"/>
                    <a:pt x="27051" y="122809"/>
                  </a:cubicBezTo>
                  <a:lnTo>
                    <a:pt x="27051" y="887730"/>
                  </a:lnTo>
                  <a:lnTo>
                    <a:pt x="13589" y="887730"/>
                  </a:lnTo>
                  <a:lnTo>
                    <a:pt x="13589" y="874268"/>
                  </a:lnTo>
                  <a:lnTo>
                    <a:pt x="3152521" y="874268"/>
                  </a:lnTo>
                  <a:lnTo>
                    <a:pt x="3152521" y="887730"/>
                  </a:lnTo>
                  <a:lnTo>
                    <a:pt x="3138932" y="887730"/>
                  </a:lnTo>
                  <a:lnTo>
                    <a:pt x="3138932" y="122809"/>
                  </a:lnTo>
                  <a:cubicBezTo>
                    <a:pt x="3138932" y="70231"/>
                    <a:pt x="3095244" y="27051"/>
                    <a:pt x="3040761" y="27051"/>
                  </a:cubicBezTo>
                  <a:lnTo>
                    <a:pt x="125222" y="27051"/>
                  </a:lnTo>
                  <a:close/>
                </a:path>
              </a:pathLst>
            </a:custGeom>
            <a:solidFill>
              <a:srgbClr val="0B5394"/>
            </a:solidFill>
          </p:spPr>
        </p:sp>
      </p:grpSp>
      <p:grpSp>
        <p:nvGrpSpPr>
          <p:cNvPr name="Group 9" id="9"/>
          <p:cNvGrpSpPr/>
          <p:nvPr/>
        </p:nvGrpSpPr>
        <p:grpSpPr>
          <a:xfrm rot="-10800000">
            <a:off x="-236717" y="-14325"/>
            <a:ext cx="18801289" cy="786653"/>
            <a:chOff x="0" y="0"/>
            <a:chExt cx="13047680" cy="545920"/>
          </a:xfrm>
        </p:grpSpPr>
        <p:sp>
          <p:nvSpPr>
            <p:cNvPr name="Freeform 10" id="10"/>
            <p:cNvSpPr/>
            <p:nvPr/>
          </p:nvSpPr>
          <p:spPr>
            <a:xfrm flipH="false" flipV="false" rot="0">
              <a:off x="13589" y="13462"/>
              <a:ext cx="13020549" cy="518922"/>
            </a:xfrm>
            <a:custGeom>
              <a:avLst/>
              <a:gdLst/>
              <a:ahLst/>
              <a:cxnLst/>
              <a:rect r="r" b="b" t="t" l="l"/>
              <a:pathLst>
                <a:path h="518922" w="13020549">
                  <a:moveTo>
                    <a:pt x="68072" y="127"/>
                  </a:moveTo>
                  <a:lnTo>
                    <a:pt x="12952476" y="127"/>
                  </a:lnTo>
                  <a:cubicBezTo>
                    <a:pt x="12990068" y="127"/>
                    <a:pt x="13020549" y="29210"/>
                    <a:pt x="13020549" y="65024"/>
                  </a:cubicBezTo>
                  <a:lnTo>
                    <a:pt x="13020549" y="518922"/>
                  </a:lnTo>
                  <a:lnTo>
                    <a:pt x="0" y="518922"/>
                  </a:lnTo>
                  <a:lnTo>
                    <a:pt x="0" y="64897"/>
                  </a:lnTo>
                  <a:cubicBezTo>
                    <a:pt x="0" y="29083"/>
                    <a:pt x="30480" y="0"/>
                    <a:pt x="68072" y="0"/>
                  </a:cubicBezTo>
                  <a:close/>
                </a:path>
              </a:pathLst>
            </a:custGeom>
            <a:solidFill>
              <a:srgbClr val="0B5394"/>
            </a:solidFill>
          </p:spPr>
        </p:sp>
        <p:sp>
          <p:nvSpPr>
            <p:cNvPr name="Freeform 11" id="11"/>
            <p:cNvSpPr/>
            <p:nvPr/>
          </p:nvSpPr>
          <p:spPr>
            <a:xfrm flipH="false" flipV="false" rot="0">
              <a:off x="0" y="0"/>
              <a:ext cx="13047726" cy="545973"/>
            </a:xfrm>
            <a:custGeom>
              <a:avLst/>
              <a:gdLst/>
              <a:ahLst/>
              <a:cxnLst/>
              <a:rect r="r" b="b" t="t" l="l"/>
              <a:pathLst>
                <a:path h="545973" w="13047726">
                  <a:moveTo>
                    <a:pt x="81661" y="0"/>
                  </a:moveTo>
                  <a:lnTo>
                    <a:pt x="12966065" y="0"/>
                  </a:lnTo>
                  <a:lnTo>
                    <a:pt x="12966065" y="13589"/>
                  </a:lnTo>
                  <a:lnTo>
                    <a:pt x="12966065" y="0"/>
                  </a:lnTo>
                  <a:cubicBezTo>
                    <a:pt x="13010516" y="0"/>
                    <a:pt x="13047726" y="34544"/>
                    <a:pt x="13047726" y="78359"/>
                  </a:cubicBezTo>
                  <a:lnTo>
                    <a:pt x="13034138" y="78359"/>
                  </a:lnTo>
                  <a:lnTo>
                    <a:pt x="13047726" y="78359"/>
                  </a:lnTo>
                  <a:lnTo>
                    <a:pt x="13047726" y="532384"/>
                  </a:lnTo>
                  <a:cubicBezTo>
                    <a:pt x="13047726" y="539877"/>
                    <a:pt x="13041630" y="545973"/>
                    <a:pt x="13034138" y="545973"/>
                  </a:cubicBezTo>
                  <a:lnTo>
                    <a:pt x="13589" y="545973"/>
                  </a:lnTo>
                  <a:cubicBezTo>
                    <a:pt x="6096" y="545973"/>
                    <a:pt x="0" y="539877"/>
                    <a:pt x="0" y="532384"/>
                  </a:cubicBezTo>
                  <a:lnTo>
                    <a:pt x="0" y="78359"/>
                  </a:lnTo>
                  <a:lnTo>
                    <a:pt x="13589" y="78359"/>
                  </a:lnTo>
                  <a:lnTo>
                    <a:pt x="0" y="78359"/>
                  </a:lnTo>
                  <a:cubicBezTo>
                    <a:pt x="0" y="34544"/>
                    <a:pt x="37211" y="0"/>
                    <a:pt x="81661" y="0"/>
                  </a:cubicBezTo>
                  <a:cubicBezTo>
                    <a:pt x="85725" y="0"/>
                    <a:pt x="89662" y="1905"/>
                    <a:pt x="92202" y="5080"/>
                  </a:cubicBezTo>
                  <a:lnTo>
                    <a:pt x="81661" y="13589"/>
                  </a:lnTo>
                  <a:lnTo>
                    <a:pt x="81661" y="0"/>
                  </a:lnTo>
                  <a:moveTo>
                    <a:pt x="81661" y="27051"/>
                  </a:moveTo>
                  <a:cubicBezTo>
                    <a:pt x="77597" y="27051"/>
                    <a:pt x="73660" y="25146"/>
                    <a:pt x="71120" y="21971"/>
                  </a:cubicBezTo>
                  <a:lnTo>
                    <a:pt x="81661" y="13462"/>
                  </a:lnTo>
                  <a:lnTo>
                    <a:pt x="81661" y="27051"/>
                  </a:lnTo>
                  <a:cubicBezTo>
                    <a:pt x="50927" y="27051"/>
                    <a:pt x="27051" y="50673"/>
                    <a:pt x="27051" y="78359"/>
                  </a:cubicBezTo>
                  <a:lnTo>
                    <a:pt x="27051" y="532384"/>
                  </a:lnTo>
                  <a:lnTo>
                    <a:pt x="13589" y="532384"/>
                  </a:lnTo>
                  <a:lnTo>
                    <a:pt x="13589" y="518795"/>
                  </a:lnTo>
                  <a:lnTo>
                    <a:pt x="13034138" y="518795"/>
                  </a:lnTo>
                  <a:lnTo>
                    <a:pt x="13034138" y="532384"/>
                  </a:lnTo>
                  <a:lnTo>
                    <a:pt x="13020549" y="532384"/>
                  </a:lnTo>
                  <a:lnTo>
                    <a:pt x="13020549" y="78359"/>
                  </a:lnTo>
                  <a:cubicBezTo>
                    <a:pt x="13020549" y="50673"/>
                    <a:pt x="12996800" y="27051"/>
                    <a:pt x="12965939" y="27051"/>
                  </a:cubicBezTo>
                  <a:lnTo>
                    <a:pt x="81661" y="27051"/>
                  </a:lnTo>
                  <a:close/>
                </a:path>
              </a:pathLst>
            </a:custGeom>
            <a:solidFill>
              <a:srgbClr val="0B5394"/>
            </a:solidFill>
          </p:spPr>
        </p:sp>
      </p:grpSp>
      <p:sp>
        <p:nvSpPr>
          <p:cNvPr name="TextBox 12" id="12"/>
          <p:cNvSpPr txBox="true"/>
          <p:nvPr/>
        </p:nvSpPr>
        <p:spPr>
          <a:xfrm rot="0">
            <a:off x="7429366" y="9765750"/>
            <a:ext cx="3429267" cy="187092"/>
          </a:xfrm>
          <a:prstGeom prst="rect">
            <a:avLst/>
          </a:prstGeom>
        </p:spPr>
        <p:txBody>
          <a:bodyPr anchor="t" rtlCol="false" tIns="0" lIns="0" bIns="0" rIns="0">
            <a:spAutoFit/>
          </a:bodyPr>
          <a:lstStyle/>
          <a:p>
            <a:pPr algn="ctr">
              <a:lnSpc>
                <a:spcPts val="2519"/>
              </a:lnSpc>
            </a:pPr>
            <a:r>
              <a:rPr lang="en-US" sz="2099">
                <a:solidFill>
                  <a:srgbClr val="FFFFFF"/>
                </a:solidFill>
                <a:latin typeface="Arimo"/>
              </a:rPr>
              <a:t>Excellence and Service</a:t>
            </a:r>
          </a:p>
        </p:txBody>
      </p:sp>
      <p:sp>
        <p:nvSpPr>
          <p:cNvPr name="TextBox 13" id="13"/>
          <p:cNvSpPr txBox="true"/>
          <p:nvPr/>
        </p:nvSpPr>
        <p:spPr>
          <a:xfrm rot="0">
            <a:off x="13071316" y="206098"/>
            <a:ext cx="2577417" cy="460167"/>
          </a:xfrm>
          <a:prstGeom prst="rect">
            <a:avLst/>
          </a:prstGeom>
        </p:spPr>
        <p:txBody>
          <a:bodyPr anchor="t" rtlCol="false" tIns="0" lIns="0" bIns="0" rIns="0">
            <a:spAutoFit/>
          </a:bodyPr>
          <a:lstStyle/>
          <a:p>
            <a:pPr algn="ctr">
              <a:lnSpc>
                <a:spcPts val="2591"/>
              </a:lnSpc>
            </a:pPr>
            <a:r>
              <a:rPr lang="en-US" sz="1799">
                <a:solidFill>
                  <a:srgbClr val="FFFFFF"/>
                </a:solidFill>
                <a:latin typeface="Arimo"/>
              </a:rPr>
              <a:t>CHRIST </a:t>
            </a:r>
          </a:p>
          <a:p>
            <a:pPr algn="ctr">
              <a:lnSpc>
                <a:spcPts val="2375"/>
              </a:lnSpc>
            </a:pPr>
            <a:r>
              <a:rPr lang="en-US" sz="1649">
                <a:solidFill>
                  <a:srgbClr val="FFFFFF"/>
                </a:solidFill>
                <a:latin typeface="Arimo"/>
              </a:rPr>
              <a:t>(Deemed to be University)</a:t>
            </a:r>
          </a:p>
        </p:txBody>
      </p:sp>
      <p:sp>
        <p:nvSpPr>
          <p:cNvPr name="TextBox 14" id="14"/>
          <p:cNvSpPr txBox="true"/>
          <p:nvPr/>
        </p:nvSpPr>
        <p:spPr>
          <a:xfrm rot="0">
            <a:off x="741622" y="2009206"/>
            <a:ext cx="5340119" cy="971550"/>
          </a:xfrm>
          <a:prstGeom prst="rect">
            <a:avLst/>
          </a:prstGeom>
        </p:spPr>
        <p:txBody>
          <a:bodyPr anchor="t" rtlCol="false" tIns="0" lIns="0" bIns="0" rIns="0">
            <a:spAutoFit/>
          </a:bodyPr>
          <a:lstStyle/>
          <a:p>
            <a:pPr algn="l" marL="0" indent="0" lvl="0">
              <a:lnSpc>
                <a:spcPts val="7679"/>
              </a:lnSpc>
            </a:pPr>
            <a:r>
              <a:rPr lang="en-US" sz="6399">
                <a:solidFill>
                  <a:srgbClr val="EDE4DA"/>
                </a:solidFill>
                <a:latin typeface="HK Grotesk Bold"/>
              </a:rPr>
              <a:t>Challenges </a:t>
            </a:r>
          </a:p>
        </p:txBody>
      </p:sp>
      <p:sp>
        <p:nvSpPr>
          <p:cNvPr name="TextBox 15" id="15"/>
          <p:cNvSpPr txBox="true"/>
          <p:nvPr/>
        </p:nvSpPr>
        <p:spPr>
          <a:xfrm rot="0">
            <a:off x="8131483" y="1933006"/>
            <a:ext cx="9305846" cy="7545706"/>
          </a:xfrm>
          <a:prstGeom prst="rect">
            <a:avLst/>
          </a:prstGeom>
        </p:spPr>
        <p:txBody>
          <a:bodyPr anchor="t" rtlCol="false" tIns="0" lIns="0" bIns="0" rIns="0">
            <a:spAutoFit/>
          </a:bodyPr>
          <a:lstStyle/>
          <a:p>
            <a:pPr algn="l" marL="712464" indent="-356232" lvl="1">
              <a:lnSpc>
                <a:spcPts val="4619"/>
              </a:lnSpc>
              <a:buFont typeface="Arial"/>
              <a:buChar char="•"/>
            </a:pPr>
            <a:r>
              <a:rPr lang="en-US" sz="3299">
                <a:solidFill>
                  <a:srgbClr val="FFFFFF"/>
                </a:solidFill>
                <a:latin typeface="HK Grotesk Medium"/>
              </a:rPr>
              <a:t>Data Overload: Filtering through vast amounts of data to extract meaningful insights.</a:t>
            </a:r>
          </a:p>
          <a:p>
            <a:pPr algn="l" marL="712464" indent="-356232" lvl="1">
              <a:lnSpc>
                <a:spcPts val="4619"/>
              </a:lnSpc>
              <a:buFont typeface="Arial"/>
              <a:buChar char="•"/>
            </a:pPr>
            <a:r>
              <a:rPr lang="en-US" sz="3299">
                <a:solidFill>
                  <a:srgbClr val="FFFFFF"/>
                </a:solidFill>
                <a:latin typeface="HK Grotesk Medium"/>
              </a:rPr>
              <a:t>Data Quality: Ensuring accuracy and reliability amidst spam and fake accounts.</a:t>
            </a:r>
          </a:p>
          <a:p>
            <a:pPr algn="l" marL="712464" indent="-356232" lvl="1">
              <a:lnSpc>
                <a:spcPts val="4619"/>
              </a:lnSpc>
              <a:buFont typeface="Arial"/>
              <a:buChar char="•"/>
            </a:pPr>
            <a:r>
              <a:rPr lang="en-US" sz="3299">
                <a:solidFill>
                  <a:srgbClr val="FFFFFF"/>
                </a:solidFill>
                <a:latin typeface="HK Grotesk Medium"/>
              </a:rPr>
              <a:t>Privacy Concerns: Balancing data-driven insights with user privacy rights.</a:t>
            </a:r>
          </a:p>
          <a:p>
            <a:pPr algn="l" marL="712464" indent="-356232" lvl="1">
              <a:lnSpc>
                <a:spcPts val="4619"/>
              </a:lnSpc>
              <a:buFont typeface="Arial"/>
              <a:buChar char="•"/>
            </a:pPr>
            <a:r>
              <a:rPr lang="en-US" sz="3299">
                <a:solidFill>
                  <a:srgbClr val="FFFFFF"/>
                </a:solidFill>
                <a:latin typeface="HK Grotesk Medium"/>
              </a:rPr>
              <a:t>Real-Time Analysis: Capturing timely insights amidst constantly changing data.</a:t>
            </a:r>
          </a:p>
          <a:p>
            <a:pPr algn="l" marL="712464" indent="-356232" lvl="1">
              <a:lnSpc>
                <a:spcPts val="4619"/>
              </a:lnSpc>
              <a:buFont typeface="Arial"/>
              <a:buChar char="•"/>
            </a:pPr>
            <a:r>
              <a:rPr lang="en-US" sz="3299">
                <a:solidFill>
                  <a:srgbClr val="FFFFFF"/>
                </a:solidFill>
                <a:latin typeface="HK Grotesk Medium"/>
              </a:rPr>
              <a:t>Cross-Platform Integration: Managing data from multiple platforms for cohesive analysis.</a:t>
            </a:r>
          </a:p>
          <a:p>
            <a:pPr algn="l" marL="712464" indent="-356232" lvl="1">
              <a:lnSpc>
                <a:spcPts val="4619"/>
              </a:lnSpc>
              <a:buFont typeface="Arial"/>
              <a:buChar char="•"/>
            </a:pPr>
            <a:r>
              <a:rPr lang="en-US" sz="3299">
                <a:solidFill>
                  <a:srgbClr val="FFFFFF"/>
                </a:solidFill>
                <a:latin typeface="HK Grotesk Medium"/>
              </a:rPr>
              <a:t>Skills Gap: Acquiring expertise in data analysis and visualization.</a:t>
            </a:r>
          </a:p>
          <a:p>
            <a:pPr algn="l">
              <a:lnSpc>
                <a:spcPts val="46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DAF_ke_Ks9g</dc:identifier>
  <dcterms:modified xsi:type="dcterms:W3CDTF">2011-08-01T06:04:30Z</dcterms:modified>
  <cp:revision>1</cp:revision>
  <dc:title>Social Media Analytics: Extracting Insights from Big Data for Marketing and Engagement</dc:title>
</cp:coreProperties>
</file>